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68" r:id="rId3"/>
    <p:sldId id="288" r:id="rId4"/>
    <p:sldId id="282" r:id="rId5"/>
    <p:sldId id="275" r:id="rId6"/>
    <p:sldId id="289" r:id="rId7"/>
    <p:sldId id="270" r:id="rId8"/>
    <p:sldId id="283" r:id="rId9"/>
    <p:sldId id="291" r:id="rId10"/>
    <p:sldId id="292" r:id="rId11"/>
    <p:sldId id="294" r:id="rId12"/>
    <p:sldId id="293" r:id="rId13"/>
    <p:sldId id="295" r:id="rId14"/>
    <p:sldId id="296" r:id="rId15"/>
    <p:sldId id="269" r:id="rId16"/>
    <p:sldId id="284" r:id="rId17"/>
    <p:sldId id="297" r:id="rId18"/>
    <p:sldId id="300" r:id="rId19"/>
    <p:sldId id="302" r:id="rId20"/>
    <p:sldId id="271" r:id="rId21"/>
    <p:sldId id="298" r:id="rId22"/>
    <p:sldId id="299" r:id="rId23"/>
    <p:sldId id="301" r:id="rId24"/>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ED85"/>
    <a:srgbClr val="B67E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6" autoAdjust="0"/>
    <p:restoredTop sz="94662" autoAdjust="0"/>
  </p:normalViewPr>
  <p:slideViewPr>
    <p:cSldViewPr>
      <p:cViewPr varScale="1">
        <p:scale>
          <a:sx n="38" d="100"/>
          <a:sy n="38" d="100"/>
        </p:scale>
        <p:origin x="1362" y="48"/>
      </p:cViewPr>
      <p:guideLst>
        <p:guide orient="horz" pos="2160"/>
        <p:guide pos="2880"/>
      </p:guideLst>
    </p:cSldViewPr>
  </p:slideViewPr>
  <p:outlineViewPr>
    <p:cViewPr>
      <p:scale>
        <a:sx n="33" d="100"/>
        <a:sy n="33" d="100"/>
      </p:scale>
      <p:origin x="0" y="13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2205198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643080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3681366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621709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3566401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727408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3141700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723268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938653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634097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DD25577-C0CA-47C5-B1AC-5294FD9D025A}" type="datetimeFigureOut">
              <a:rPr lang="es-CO" smtClean="0"/>
              <a:t>26/08/2021</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C9E3F14-2D57-4C53-9C0A-EAFB44A87508}" type="slidenum">
              <a:rPr lang="es-CO" smtClean="0"/>
              <a:t>‹Nº›</a:t>
            </a:fld>
            <a:endParaRPr lang="es-CO"/>
          </a:p>
        </p:txBody>
      </p:sp>
    </p:spTree>
    <p:extLst>
      <p:ext uri="{BB962C8B-B14F-4D97-AF65-F5344CB8AC3E}">
        <p14:creationId xmlns:p14="http://schemas.microsoft.com/office/powerpoint/2010/main" val="3359475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D25577-C0CA-47C5-B1AC-5294FD9D025A}" type="datetimeFigureOut">
              <a:rPr lang="es-CO" smtClean="0"/>
              <a:t>26/08/2021</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9E3F14-2D57-4C53-9C0A-EAFB44A87508}" type="slidenum">
              <a:rPr lang="es-CO" smtClean="0"/>
              <a:t>‹Nº›</a:t>
            </a:fld>
            <a:endParaRPr lang="es-CO"/>
          </a:p>
        </p:txBody>
      </p:sp>
    </p:spTree>
    <p:extLst>
      <p:ext uri="{BB962C8B-B14F-4D97-AF65-F5344CB8AC3E}">
        <p14:creationId xmlns:p14="http://schemas.microsoft.com/office/powerpoint/2010/main" val="477427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Jes&#250;s%20llama%20a%20sus%20Disc&#237;pulos%5b1%5d.wmv"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hyperlink" Target="MUERTE%20DE%20LOS%20APOSTOLES%20-%20TODO%20POR%20CRISTO.mp4"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slideLayout" Target="../slideLayouts/slideLayout2.xml"/><Relationship Id="rId7" Type="http://schemas.openxmlformats.org/officeDocument/2006/relationships/image" Target="../media/image28.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7.jpg"/><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827584" y="2348880"/>
            <a:ext cx="7772400" cy="1827634"/>
          </a:xfrm>
        </p:spPr>
        <p:txBody>
          <a:bodyPr>
            <a:prstTxWarp prst="textInflateBottom">
              <a:avLst/>
            </a:prstTxWarp>
          </a:bodyPr>
          <a:lstStyle/>
          <a:p>
            <a:r>
              <a:rPr lang="es-CO" b="1" dirty="0" smtClean="0">
                <a:ln w="12700">
                  <a:solidFill>
                    <a:schemeClr val="accent4">
                      <a:lumMod val="50000"/>
                    </a:schemeClr>
                  </a:solidFill>
                  <a:prstDash val="solid"/>
                </a:ln>
                <a:solidFill>
                  <a:schemeClr val="accent4">
                    <a:lumMod val="20000"/>
                    <a:lumOff val="80000"/>
                  </a:schemeClr>
                </a:solidFill>
                <a:effectLst>
                  <a:glow rad="101600">
                    <a:schemeClr val="tx1">
                      <a:lumMod val="95000"/>
                      <a:lumOff val="5000"/>
                      <a:alpha val="60000"/>
                    </a:schemeClr>
                  </a:glow>
                  <a:outerShdw blurRad="41275" dist="20320" dir="1800000" algn="tl" rotWithShape="0">
                    <a:srgbClr val="000000">
                      <a:alpha val="40000"/>
                    </a:srgbClr>
                  </a:outerShdw>
                </a:effectLst>
                <a:latin typeface="Jokerman" pitchFamily="82" charset="0"/>
              </a:rPr>
              <a:t>GUSTAD Y VED</a:t>
            </a:r>
            <a:br>
              <a:rPr lang="es-CO" b="1" dirty="0" smtClean="0">
                <a:ln w="12700">
                  <a:solidFill>
                    <a:schemeClr val="accent4">
                      <a:lumMod val="50000"/>
                    </a:schemeClr>
                  </a:solidFill>
                  <a:prstDash val="solid"/>
                </a:ln>
                <a:solidFill>
                  <a:schemeClr val="accent4">
                    <a:lumMod val="20000"/>
                    <a:lumOff val="80000"/>
                  </a:schemeClr>
                </a:solidFill>
                <a:effectLst>
                  <a:glow rad="101600">
                    <a:schemeClr val="tx1">
                      <a:lumMod val="95000"/>
                      <a:lumOff val="5000"/>
                      <a:alpha val="60000"/>
                    </a:schemeClr>
                  </a:glow>
                  <a:outerShdw blurRad="41275" dist="20320" dir="1800000" algn="tl" rotWithShape="0">
                    <a:srgbClr val="000000">
                      <a:alpha val="40000"/>
                    </a:srgbClr>
                  </a:outerShdw>
                </a:effectLst>
                <a:latin typeface="Jokerman" pitchFamily="82" charset="0"/>
              </a:rPr>
            </a:br>
            <a:r>
              <a:rPr lang="es-CO" b="1" dirty="0" smtClean="0">
                <a:ln w="12700">
                  <a:solidFill>
                    <a:schemeClr val="accent4">
                      <a:lumMod val="50000"/>
                    </a:schemeClr>
                  </a:solidFill>
                  <a:prstDash val="solid"/>
                </a:ln>
                <a:solidFill>
                  <a:schemeClr val="accent4">
                    <a:lumMod val="20000"/>
                    <a:lumOff val="80000"/>
                  </a:schemeClr>
                </a:solidFill>
                <a:effectLst>
                  <a:glow rad="101600">
                    <a:schemeClr val="tx1">
                      <a:lumMod val="95000"/>
                      <a:lumOff val="5000"/>
                      <a:alpha val="60000"/>
                    </a:schemeClr>
                  </a:glow>
                  <a:outerShdw blurRad="41275" dist="20320" dir="1800000" algn="tl" rotWithShape="0">
                    <a:srgbClr val="000000">
                      <a:alpha val="40000"/>
                    </a:srgbClr>
                  </a:outerShdw>
                </a:effectLst>
                <a:latin typeface="Jokerman" pitchFamily="82" charset="0"/>
              </a:rPr>
              <a:t>QUE BUENO ES EL SEÑOR</a:t>
            </a:r>
            <a:endParaRPr lang="es-CO" b="1" dirty="0">
              <a:ln w="12700">
                <a:solidFill>
                  <a:schemeClr val="accent4">
                    <a:lumMod val="50000"/>
                  </a:schemeClr>
                </a:solidFill>
                <a:prstDash val="solid"/>
              </a:ln>
              <a:solidFill>
                <a:schemeClr val="accent4">
                  <a:lumMod val="20000"/>
                  <a:lumOff val="80000"/>
                </a:schemeClr>
              </a:solidFill>
              <a:effectLst>
                <a:glow rad="101600">
                  <a:schemeClr val="tx1">
                    <a:lumMod val="95000"/>
                    <a:lumOff val="5000"/>
                    <a:alpha val="60000"/>
                  </a:schemeClr>
                </a:glow>
                <a:outerShdw blurRad="41275" dist="20320" dir="1800000" algn="tl" rotWithShape="0">
                  <a:srgbClr val="000000">
                    <a:alpha val="40000"/>
                  </a:srgbClr>
                </a:outerShdw>
              </a:effectLst>
              <a:latin typeface="Jokerman" pitchFamily="82" charset="0"/>
            </a:endParaRPr>
          </a:p>
        </p:txBody>
      </p:sp>
      <p:sp>
        <p:nvSpPr>
          <p:cNvPr id="3" name="2 Subtítulo"/>
          <p:cNvSpPr>
            <a:spLocks noGrp="1"/>
          </p:cNvSpPr>
          <p:nvPr>
            <p:ph type="subTitle" idx="1"/>
          </p:nvPr>
        </p:nvSpPr>
        <p:spPr>
          <a:xfrm>
            <a:off x="899592" y="2060848"/>
            <a:ext cx="7488832" cy="985664"/>
          </a:xfrm>
        </p:spPr>
        <p:txBody>
          <a:bodyPr>
            <a:noAutofit/>
          </a:bodyPr>
          <a:lstStyle/>
          <a:p>
            <a:r>
              <a:rPr lang="es-CO" sz="5400" b="1" dirty="0" smtClean="0">
                <a:ln w="28575">
                  <a:solidFill>
                    <a:schemeClr val="tx1">
                      <a:lumMod val="95000"/>
                      <a:lumOff val="5000"/>
                    </a:schemeClr>
                  </a:solidFill>
                  <a:prstDash val="solid"/>
                </a:ln>
                <a:solidFill>
                  <a:schemeClr val="bg2">
                    <a:tint val="85000"/>
                    <a:satMod val="155000"/>
                  </a:schemeClr>
                </a:solidFill>
                <a:effectLst>
                  <a:glow rad="228600">
                    <a:schemeClr val="accent2">
                      <a:satMod val="175000"/>
                      <a:alpha val="40000"/>
                    </a:schemeClr>
                  </a:glow>
                  <a:outerShdw blurRad="41275" dist="20320" dir="1800000" algn="tl" rotWithShape="0">
                    <a:srgbClr val="000000">
                      <a:alpha val="40000"/>
                    </a:srgbClr>
                  </a:outerShdw>
                </a:effectLst>
                <a:latin typeface="Snap ITC" pitchFamily="82" charset="0"/>
              </a:rPr>
              <a:t>EL ABRAZO DE MISERICORDIA</a:t>
            </a:r>
            <a:endParaRPr lang="es-CO" sz="5400" b="1" dirty="0">
              <a:ln w="28575">
                <a:solidFill>
                  <a:schemeClr val="tx1">
                    <a:lumMod val="95000"/>
                    <a:lumOff val="5000"/>
                  </a:schemeClr>
                </a:solidFill>
                <a:prstDash val="solid"/>
              </a:ln>
              <a:solidFill>
                <a:schemeClr val="bg2">
                  <a:tint val="85000"/>
                  <a:satMod val="155000"/>
                </a:schemeClr>
              </a:solidFill>
              <a:effectLst>
                <a:glow rad="228600">
                  <a:schemeClr val="accent2">
                    <a:satMod val="175000"/>
                    <a:alpha val="40000"/>
                  </a:schemeClr>
                </a:glow>
                <a:outerShdw blurRad="41275" dist="20320" dir="1800000" algn="tl" rotWithShape="0">
                  <a:srgbClr val="000000">
                    <a:alpha val="40000"/>
                  </a:srgbClr>
                </a:outerShdw>
              </a:effectLst>
              <a:latin typeface="Snap ITC" pitchFamily="82" charset="0"/>
            </a:endParaRPr>
          </a:p>
        </p:txBody>
      </p:sp>
    </p:spTree>
    <p:extLst>
      <p:ext uri="{BB962C8B-B14F-4D97-AF65-F5344CB8AC3E}">
        <p14:creationId xmlns:p14="http://schemas.microsoft.com/office/powerpoint/2010/main" val="274352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1000"/>
                                        <p:tgtEl>
                                          <p:spTgt spid="2"/>
                                        </p:tgtEl>
                                      </p:cBhvr>
                                    </p:animEffect>
                                    <p:set>
                                      <p:cBhvr>
                                        <p:cTn id="14" dur="1" fill="hold">
                                          <p:stCondLst>
                                            <p:cond delay="999"/>
                                          </p:stCondLst>
                                        </p:cTn>
                                        <p:tgtEl>
                                          <p:spTgt spid="2"/>
                                        </p:tgtEl>
                                        <p:attrNameLst>
                                          <p:attrName>style.visibility</p:attrName>
                                        </p:attrNameLst>
                                      </p:cBhvr>
                                      <p:to>
                                        <p:strVal val="hidden"/>
                                      </p:to>
                                    </p:set>
                                  </p:childTnLst>
                                </p:cTn>
                              </p:par>
                            </p:childTnLst>
                          </p:cTn>
                        </p:par>
                        <p:par>
                          <p:cTn id="15" fill="hold">
                            <p:stCondLst>
                              <p:cond delay="1000"/>
                            </p:stCondLst>
                            <p:childTnLst>
                              <p:par>
                                <p:cTn id="16" presetID="6" presetClass="entr" presetSubtype="16" fill="hold" grpId="0"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circle(in)">
                                      <p:cBhvr>
                                        <p:cTn id="18"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1 Rectángulo"/>
          <p:cNvSpPr/>
          <p:nvPr/>
        </p:nvSpPr>
        <p:spPr>
          <a:xfrm>
            <a:off x="1889963" y="1856968"/>
            <a:ext cx="2149819" cy="1107996"/>
          </a:xfrm>
          <a:prstGeom prst="rect">
            <a:avLst/>
          </a:prstGeom>
          <a:noFill/>
        </p:spPr>
        <p:txBody>
          <a:bodyPr wrap="none" lIns="91440" tIns="45720" rIns="91440" bIns="45720">
            <a:spAutoFit/>
          </a:bodyPr>
          <a:lstStyle/>
          <a:p>
            <a:pPr algn="ctr"/>
            <a:r>
              <a:rPr lang="es-ES" sz="6600" b="1" cap="none" spc="50" dirty="0" smtClean="0">
                <a:ln w="25400" cmpd="sng">
                  <a:solidFill>
                    <a:srgbClr val="C00000"/>
                  </a:solidFill>
                  <a:prstDash val="solid"/>
                </a:ln>
                <a:solidFill>
                  <a:schemeClr val="accent6">
                    <a:tint val="1000"/>
                  </a:schemeClr>
                </a:solidFill>
                <a:effectLst>
                  <a:glow rad="53100">
                    <a:schemeClr val="accent6">
                      <a:satMod val="180000"/>
                      <a:alpha val="30000"/>
                    </a:schemeClr>
                  </a:glow>
                </a:effectLst>
              </a:rPr>
              <a:t>Ven…</a:t>
            </a:r>
            <a:endParaRPr lang="es-ES" sz="6600" b="1" cap="none" spc="50" dirty="0">
              <a:ln w="25400" cmpd="sng">
                <a:solidFill>
                  <a:srgbClr val="C00000"/>
                </a:solidFill>
                <a:prstDash val="solid"/>
              </a:ln>
              <a:solidFill>
                <a:schemeClr val="accent6">
                  <a:tint val="1000"/>
                </a:schemeClr>
              </a:solidFill>
              <a:effectLst>
                <a:glow rad="53100">
                  <a:schemeClr val="accent6">
                    <a:satMod val="180000"/>
                    <a:alpha val="30000"/>
                  </a:schemeClr>
                </a:glow>
              </a:effectLst>
            </a:endParaRPr>
          </a:p>
        </p:txBody>
      </p:sp>
      <p:sp>
        <p:nvSpPr>
          <p:cNvPr id="5" name="4 Rectángulo"/>
          <p:cNvSpPr/>
          <p:nvPr/>
        </p:nvSpPr>
        <p:spPr>
          <a:xfrm>
            <a:off x="2127100" y="3140968"/>
            <a:ext cx="4160113" cy="1107996"/>
          </a:xfrm>
          <a:prstGeom prst="rect">
            <a:avLst/>
          </a:prstGeom>
          <a:noFill/>
        </p:spPr>
        <p:txBody>
          <a:bodyPr wrap="none" lIns="91440" tIns="45720" rIns="91440" bIns="45720">
            <a:spAutoFit/>
          </a:bodyPr>
          <a:lstStyle/>
          <a:p>
            <a:pPr algn="ctr"/>
            <a:r>
              <a:rPr lang="es-ES" sz="6600" b="1" spc="50" dirty="0">
                <a:ln w="25400" cmpd="sng">
                  <a:solidFill>
                    <a:srgbClr val="C00000"/>
                  </a:solidFill>
                  <a:prstDash val="solid"/>
                </a:ln>
                <a:solidFill>
                  <a:schemeClr val="accent6">
                    <a:tint val="1000"/>
                  </a:schemeClr>
                </a:solidFill>
                <a:effectLst>
                  <a:glow rad="53100">
                    <a:schemeClr val="accent6">
                      <a:satMod val="180000"/>
                      <a:alpha val="30000"/>
                    </a:schemeClr>
                  </a:glow>
                </a:effectLst>
              </a:rPr>
              <a:t>Y Sígueme!</a:t>
            </a:r>
          </a:p>
        </p:txBody>
      </p:sp>
    </p:spTree>
    <p:extLst>
      <p:ext uri="{BB962C8B-B14F-4D97-AF65-F5344CB8AC3E}">
        <p14:creationId xmlns:p14="http://schemas.microsoft.com/office/powerpoint/2010/main" val="107550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1 Rectángulo"/>
          <p:cNvSpPr/>
          <p:nvPr/>
        </p:nvSpPr>
        <p:spPr>
          <a:xfrm>
            <a:off x="899592" y="3185100"/>
            <a:ext cx="5328592" cy="1107996"/>
          </a:xfrm>
          <a:prstGeom prst="rect">
            <a:avLst/>
          </a:prstGeom>
          <a:noFill/>
        </p:spPr>
        <p:txBody>
          <a:bodyPr wrap="square" lIns="91440" tIns="45720" rIns="91440" bIns="45720">
            <a:spAutoFit/>
          </a:bodyPr>
          <a:lstStyle/>
          <a:p>
            <a:pPr algn="ctr"/>
            <a:r>
              <a:rPr lang="es-ES" sz="6600" b="1" spc="50" dirty="0" smtClean="0">
                <a:ln w="12700" cmpd="sng">
                  <a:solidFill>
                    <a:schemeClr val="accent6">
                      <a:satMod val="120000"/>
                      <a:shade val="80000"/>
                    </a:schemeClr>
                  </a:solidFill>
                  <a:prstDash val="solid"/>
                </a:ln>
                <a:solidFill>
                  <a:schemeClr val="accent6">
                    <a:tint val="1000"/>
                  </a:schemeClr>
                </a:solidFill>
                <a:effectLst>
                  <a:glow rad="139700">
                    <a:schemeClr val="accent5">
                      <a:satMod val="175000"/>
                      <a:alpha val="40000"/>
                    </a:schemeClr>
                  </a:glow>
                </a:effectLst>
                <a:latin typeface="Arial Black" pitchFamily="34" charset="0"/>
              </a:rPr>
              <a:t>SEGUIRLE</a:t>
            </a:r>
            <a:endParaRPr lang="es-ES" sz="6600" b="1" cap="none" spc="50" dirty="0">
              <a:ln w="12700" cmpd="sng">
                <a:solidFill>
                  <a:schemeClr val="accent6">
                    <a:satMod val="120000"/>
                    <a:shade val="80000"/>
                  </a:schemeClr>
                </a:solidFill>
                <a:prstDash val="solid"/>
              </a:ln>
              <a:solidFill>
                <a:schemeClr val="accent6">
                  <a:tint val="1000"/>
                </a:schemeClr>
              </a:solidFill>
              <a:effectLst>
                <a:glow rad="139700">
                  <a:schemeClr val="accent5">
                    <a:satMod val="175000"/>
                    <a:alpha val="40000"/>
                  </a:schemeClr>
                </a:glow>
              </a:effectLst>
              <a:latin typeface="Arial Black" pitchFamily="34" charset="0"/>
            </a:endParaRPr>
          </a:p>
        </p:txBody>
      </p:sp>
    </p:spTree>
    <p:extLst>
      <p:ext uri="{BB962C8B-B14F-4D97-AF65-F5344CB8AC3E}">
        <p14:creationId xmlns:p14="http://schemas.microsoft.com/office/powerpoint/2010/main" val="321024040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53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0" y="0"/>
            <a:ext cx="4162987" cy="6858000"/>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a:xfrm>
            <a:off x="4056517" y="764704"/>
            <a:ext cx="4906888" cy="5256584"/>
          </a:xfrm>
        </p:spPr>
        <p:txBody>
          <a:bodyPr>
            <a:normAutofit fontScale="90000"/>
          </a:bodyPr>
          <a:lstStyle/>
          <a:p>
            <a:r>
              <a:rPr lang="es-CO" sz="3600" dirty="0" smtClean="0">
                <a:latin typeface="Arial Rounded MT Bold" pitchFamily="34" charset="0"/>
              </a:rPr>
              <a:t>Jesús, Llamó hombres sencillos, la mayor parte pescadores, que dejándolo todo le siguieron…</a:t>
            </a:r>
            <a:br>
              <a:rPr lang="es-CO" sz="3600" dirty="0" smtClean="0">
                <a:latin typeface="Arial Rounded MT Bold" pitchFamily="34" charset="0"/>
              </a:rPr>
            </a:br>
            <a:r>
              <a:rPr lang="es-CO" sz="3600" dirty="0" smtClean="0">
                <a:latin typeface="Arial Rounded MT Bold" pitchFamily="34" charset="0"/>
              </a:rPr>
              <a:t>11 eran de Galilea, y sólo Judas </a:t>
            </a:r>
            <a:r>
              <a:rPr lang="es-CO" sz="3600" dirty="0">
                <a:latin typeface="Arial Rounded MT Bold" pitchFamily="34" charset="0"/>
              </a:rPr>
              <a:t>I</a:t>
            </a:r>
            <a:r>
              <a:rPr lang="es-CO" sz="3600" dirty="0" smtClean="0">
                <a:latin typeface="Arial Rounded MT Bold" pitchFamily="34" charset="0"/>
              </a:rPr>
              <a:t>scariote de Judea . Todos vivían en Betsaida, Caná y Cafarnaúm.</a:t>
            </a:r>
            <a:endParaRPr lang="es-CO" sz="3600" dirty="0">
              <a:latin typeface="Arial Rounded MT Bold" pitchFamily="34" charset="0"/>
            </a:endParaRPr>
          </a:p>
        </p:txBody>
      </p:sp>
    </p:spTree>
    <p:extLst>
      <p:ext uri="{BB962C8B-B14F-4D97-AF65-F5344CB8AC3E}">
        <p14:creationId xmlns:p14="http://schemas.microsoft.com/office/powerpoint/2010/main" val="895477881"/>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3 Marcador de contenido"/>
          <p:cNvSpPr txBox="1">
            <a:spLocks/>
          </p:cNvSpPr>
          <p:nvPr/>
        </p:nvSpPr>
        <p:spPr>
          <a:xfrm>
            <a:off x="755576" y="3068960"/>
            <a:ext cx="4186808" cy="248113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s-CO" sz="3600" b="1" spc="50" dirty="0" smtClean="0">
                <a:ln w="12700" cmpd="sng">
                  <a:solidFill>
                    <a:schemeClr val="accent6">
                      <a:satMod val="120000"/>
                      <a:shade val="80000"/>
                    </a:schemeClr>
                  </a:solidFill>
                  <a:prstDash val="solid"/>
                </a:ln>
                <a:solidFill>
                  <a:schemeClr val="accent6">
                    <a:tint val="1000"/>
                  </a:schemeClr>
                </a:solidFill>
                <a:effectLst>
                  <a:glow rad="139700">
                    <a:schemeClr val="accent6">
                      <a:satMod val="175000"/>
                      <a:alpha val="40000"/>
                    </a:schemeClr>
                  </a:glow>
                </a:effectLst>
              </a:rPr>
              <a:t>No eran perfectos, pero tenían extraordinaria fe en </a:t>
            </a:r>
            <a:r>
              <a:rPr lang="es-CO" sz="4800" b="1" spc="50" dirty="0" smtClean="0">
                <a:ln w="12700" cmpd="sng">
                  <a:solidFill>
                    <a:schemeClr val="accent6">
                      <a:satMod val="120000"/>
                      <a:shade val="80000"/>
                    </a:schemeClr>
                  </a:solidFill>
                  <a:prstDash val="solid"/>
                </a:ln>
                <a:solidFill>
                  <a:schemeClr val="accent6">
                    <a:tint val="1000"/>
                  </a:schemeClr>
                </a:solidFill>
                <a:effectLst>
                  <a:glow rad="139700">
                    <a:schemeClr val="bg1">
                      <a:alpha val="40000"/>
                    </a:schemeClr>
                  </a:glow>
                </a:effectLst>
                <a:hlinkClick r:id="rId3" action="ppaction://hlinkfile"/>
              </a:rPr>
              <a:t>Jesús… </a:t>
            </a:r>
            <a:endParaRPr lang="es-CO" sz="4800" b="1" spc="50" dirty="0">
              <a:ln w="12700" cmpd="sng">
                <a:solidFill>
                  <a:schemeClr val="accent6">
                    <a:satMod val="120000"/>
                    <a:shade val="80000"/>
                  </a:schemeClr>
                </a:solidFill>
                <a:prstDash val="solid"/>
              </a:ln>
              <a:solidFill>
                <a:schemeClr val="accent6">
                  <a:tint val="1000"/>
                </a:schemeClr>
              </a:solidFill>
              <a:effectLst>
                <a:glow rad="139700">
                  <a:schemeClr val="bg1">
                    <a:alpha val="40000"/>
                  </a:schemeClr>
                </a:glow>
              </a:effectLst>
            </a:endParaRPr>
          </a:p>
        </p:txBody>
      </p:sp>
    </p:spTree>
    <p:extLst>
      <p:ext uri="{BB962C8B-B14F-4D97-AF65-F5344CB8AC3E}">
        <p14:creationId xmlns:p14="http://schemas.microsoft.com/office/powerpoint/2010/main" val="1022812745"/>
      </p:ext>
    </p:extLst>
  </p:cSld>
  <p:clrMapOvr>
    <a:masterClrMapping/>
  </p:clrMapOvr>
  <mc:AlternateContent xmlns:mc="http://schemas.openxmlformats.org/markup-compatibility/2006" xmlns:p14="http://schemas.microsoft.com/office/powerpoint/2010/main">
    <mc:Choice Requires="p14">
      <p:transition spd="slow" p14:dur="1250">
        <p:strips dir="ru"/>
      </p:transition>
    </mc:Choice>
    <mc:Fallback xmlns="">
      <p:transition spd="slow">
        <p:strips dir="ru"/>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4 Marcador de contenido"/>
          <p:cNvSpPr>
            <a:spLocks noGrp="1"/>
          </p:cNvSpPr>
          <p:nvPr>
            <p:ph idx="1"/>
          </p:nvPr>
        </p:nvSpPr>
        <p:spPr>
          <a:xfrm>
            <a:off x="107504" y="620688"/>
            <a:ext cx="5616624" cy="5040560"/>
          </a:xfrm>
        </p:spPr>
        <p:txBody>
          <a:bodyPr>
            <a:normAutofit fontScale="85000" lnSpcReduction="20000"/>
          </a:bodyPr>
          <a:lstStyle/>
          <a:p>
            <a:pPr marL="0" indent="0">
              <a:buNone/>
            </a:pPr>
            <a:r>
              <a:rPr lang="es-CO" dirty="0" smtClean="0">
                <a:latin typeface="Arial Rounded MT Bold" pitchFamily="34" charset="0"/>
              </a:rPr>
              <a:t>Lo primero que hizo Jesús, fue Mirarlos…</a:t>
            </a:r>
          </a:p>
          <a:p>
            <a:pPr marL="0" indent="0" algn="ctr">
              <a:buNone/>
            </a:pPr>
            <a:endParaRPr lang="es-CO" dirty="0" smtClean="0">
              <a:latin typeface="Ravie" pitchFamily="82" charset="0"/>
            </a:endParaRPr>
          </a:p>
          <a:p>
            <a:pPr marL="0" indent="0" algn="ctr">
              <a:buNone/>
            </a:pPr>
            <a:r>
              <a:rPr lang="es-CO" sz="4200" dirty="0" smtClean="0">
                <a:effectLst>
                  <a:glow rad="228600">
                    <a:schemeClr val="accent6">
                      <a:satMod val="175000"/>
                      <a:alpha val="40000"/>
                    </a:schemeClr>
                  </a:glow>
                </a:effectLst>
                <a:latin typeface="Ravie" pitchFamily="82" charset="0"/>
              </a:rPr>
              <a:t>Jesús los vio…  </a:t>
            </a:r>
          </a:p>
          <a:p>
            <a:pPr marL="0" indent="0">
              <a:buNone/>
            </a:pPr>
            <a:endParaRPr lang="es-CO" sz="1300" dirty="0" smtClean="0"/>
          </a:p>
          <a:p>
            <a:pPr>
              <a:buFontTx/>
              <a:buChar char="-"/>
            </a:pPr>
            <a:r>
              <a:rPr lang="es-CO" dirty="0" smtClean="0"/>
              <a:t>Mc 1, 16-20… echando sus redes</a:t>
            </a:r>
          </a:p>
          <a:p>
            <a:pPr>
              <a:buFontTx/>
              <a:buChar char="-"/>
            </a:pPr>
            <a:r>
              <a:rPr lang="es-CO" dirty="0" smtClean="0"/>
              <a:t>Mc 2, 14… al cobrador de impuestos</a:t>
            </a:r>
          </a:p>
          <a:p>
            <a:pPr>
              <a:buFontTx/>
              <a:buChar char="-"/>
            </a:pPr>
            <a:r>
              <a:rPr lang="es-CO" dirty="0" smtClean="0"/>
              <a:t>Jn 1, 38… que le seguían</a:t>
            </a:r>
          </a:p>
          <a:p>
            <a:pPr>
              <a:buFontTx/>
              <a:buChar char="-"/>
            </a:pPr>
            <a:r>
              <a:rPr lang="es-CO" dirty="0" smtClean="0"/>
              <a:t>Jn 1,43… se encontró</a:t>
            </a:r>
          </a:p>
          <a:p>
            <a:pPr>
              <a:buFontTx/>
              <a:buChar char="-"/>
            </a:pPr>
            <a:r>
              <a:rPr lang="es-CO" dirty="0" smtClean="0"/>
              <a:t>Jn 1, 48… en la higuera</a:t>
            </a:r>
          </a:p>
          <a:p>
            <a:pPr marL="0" indent="0">
              <a:buNone/>
            </a:pPr>
            <a:endParaRPr lang="es-CO" dirty="0" smtClean="0">
              <a:effectLst>
                <a:glow rad="228600">
                  <a:schemeClr val="accent6">
                    <a:satMod val="175000"/>
                    <a:alpha val="40000"/>
                  </a:schemeClr>
                </a:glow>
              </a:effectLst>
              <a:latin typeface="Ravie" pitchFamily="82" charset="0"/>
            </a:endParaRPr>
          </a:p>
          <a:p>
            <a:pPr marL="0" indent="0">
              <a:buNone/>
            </a:pPr>
            <a:r>
              <a:rPr lang="es-CO" dirty="0" smtClean="0">
                <a:effectLst>
                  <a:glow rad="228600">
                    <a:schemeClr val="accent6">
                      <a:satMod val="175000"/>
                      <a:alpha val="40000"/>
                    </a:schemeClr>
                  </a:glow>
                </a:effectLst>
                <a:latin typeface="Ravie" pitchFamily="82" charset="0"/>
              </a:rPr>
              <a:t>Luego los invitó:</a:t>
            </a:r>
            <a:endParaRPr lang="es-CO" dirty="0">
              <a:effectLst>
                <a:glow rad="228600">
                  <a:schemeClr val="accent6">
                    <a:satMod val="175000"/>
                    <a:alpha val="40000"/>
                  </a:schemeClr>
                </a:glow>
              </a:effectLst>
              <a:latin typeface="Ravie" pitchFamily="82" charset="0"/>
            </a:endParaRPr>
          </a:p>
          <a:p>
            <a:pPr>
              <a:buFontTx/>
              <a:buChar char="-"/>
            </a:pPr>
            <a:endParaRPr lang="es-CO" dirty="0"/>
          </a:p>
        </p:txBody>
      </p:sp>
    </p:spTree>
    <p:extLst>
      <p:ext uri="{BB962C8B-B14F-4D97-AF65-F5344CB8AC3E}">
        <p14:creationId xmlns:p14="http://schemas.microsoft.com/office/powerpoint/2010/main" val="166018882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chemeClr val="accent6">
                <a:lumMod val="75000"/>
              </a:schemeClr>
            </a:gs>
            <a:gs pos="100000">
              <a:srgbClr val="B67E2C"/>
            </a:gs>
          </a:gsLst>
          <a:lin ang="5400000" scaled="0"/>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1484784"/>
            <a:ext cx="5508104" cy="4226421"/>
          </a:xfrm>
          <a:prstGeom prst="rect">
            <a:avLst/>
          </a:prstGeom>
          <a:effectLst>
            <a:softEdge rad="317500"/>
          </a:effectLst>
        </p:spPr>
      </p:pic>
      <p:sp>
        <p:nvSpPr>
          <p:cNvPr id="2" name="1 Título"/>
          <p:cNvSpPr>
            <a:spLocks noGrp="1"/>
          </p:cNvSpPr>
          <p:nvPr>
            <p:ph type="title"/>
          </p:nvPr>
        </p:nvSpPr>
        <p:spPr/>
        <p:txBody>
          <a:bodyPr>
            <a:normAutofit fontScale="90000"/>
          </a:bodyPr>
          <a:lstStyle/>
          <a:p>
            <a:r>
              <a:rPr lang="es-CO" b="1" dirty="0" smtClean="0">
                <a:ln w="31550" cmpd="sng">
                  <a:solidFill>
                    <a:schemeClr val="accent3">
                      <a:lumMod val="50000"/>
                    </a:schemeClr>
                  </a:solidFill>
                  <a:prstDash val="solid"/>
                </a:ln>
                <a:solidFill>
                  <a:srgbClr val="FFFFFF"/>
                </a:solidFill>
                <a:effectLst>
                  <a:glow rad="139700">
                    <a:schemeClr val="accent6">
                      <a:satMod val="175000"/>
                      <a:alpha val="40000"/>
                    </a:schemeClr>
                  </a:glow>
                  <a:outerShdw blurRad="41275" dist="12700" dir="12000000" algn="tl" rotWithShape="0">
                    <a:srgbClr val="000000">
                      <a:alpha val="40000"/>
                    </a:srgbClr>
                  </a:outerShdw>
                </a:effectLst>
                <a:latin typeface="Berlin Sans FB Demi" panose="020E0802020502020306" pitchFamily="34" charset="0"/>
              </a:rPr>
              <a:t>¿QUÉ MIRO EN LOS APÓSTOLES?</a:t>
            </a:r>
            <a:endParaRPr lang="es-CO" b="1" dirty="0">
              <a:ln w="31550" cmpd="sng">
                <a:solidFill>
                  <a:schemeClr val="accent3">
                    <a:lumMod val="50000"/>
                  </a:schemeClr>
                </a:solidFill>
                <a:prstDash val="solid"/>
              </a:ln>
              <a:solidFill>
                <a:srgbClr val="FFFFFF"/>
              </a:solidFill>
              <a:effectLst>
                <a:glow rad="139700">
                  <a:schemeClr val="accent6">
                    <a:satMod val="175000"/>
                    <a:alpha val="40000"/>
                  </a:schemeClr>
                </a:glow>
                <a:outerShdw blurRad="41275" dist="12700" dir="12000000" algn="tl" rotWithShape="0">
                  <a:srgbClr val="000000">
                    <a:alpha val="40000"/>
                  </a:srgbClr>
                </a:outerShdw>
              </a:effectLst>
              <a:latin typeface="Berlin Sans FB Demi" panose="020E0802020502020306" pitchFamily="34" charset="0"/>
            </a:endParaRPr>
          </a:p>
        </p:txBody>
      </p:sp>
      <p:sp>
        <p:nvSpPr>
          <p:cNvPr id="3" name="2 Marcador de contenido"/>
          <p:cNvSpPr>
            <a:spLocks noGrp="1"/>
          </p:cNvSpPr>
          <p:nvPr>
            <p:ph idx="1"/>
          </p:nvPr>
        </p:nvSpPr>
        <p:spPr>
          <a:xfrm>
            <a:off x="457200" y="1600200"/>
            <a:ext cx="4546848" cy="4525963"/>
          </a:xfrm>
        </p:spPr>
        <p:txBody>
          <a:bodyPr>
            <a:normAutofit lnSpcReduction="10000"/>
          </a:bodyPr>
          <a:lstStyle/>
          <a:p>
            <a:r>
              <a:rPr lang="es-CO" dirty="0" smtClean="0">
                <a:latin typeface="Arial Rounded MT Bold" pitchFamily="34" charset="0"/>
              </a:rPr>
              <a:t>Su sencillez</a:t>
            </a:r>
          </a:p>
          <a:p>
            <a:r>
              <a:rPr lang="es-CO" dirty="0" smtClean="0">
                <a:latin typeface="Arial Rounded MT Bold" pitchFamily="34" charset="0"/>
              </a:rPr>
              <a:t>Su disposición</a:t>
            </a:r>
          </a:p>
          <a:p>
            <a:r>
              <a:rPr lang="es-CO" dirty="0" smtClean="0">
                <a:latin typeface="Arial Rounded MT Bold" pitchFamily="34" charset="0"/>
              </a:rPr>
              <a:t>Sus esfuerzos</a:t>
            </a:r>
          </a:p>
          <a:p>
            <a:r>
              <a:rPr lang="es-CO" dirty="0" smtClean="0">
                <a:latin typeface="Arial Rounded MT Bold" pitchFamily="34" charset="0"/>
              </a:rPr>
              <a:t>Sus capacidades</a:t>
            </a:r>
          </a:p>
          <a:p>
            <a:pPr marL="0" indent="0">
              <a:buNone/>
            </a:pPr>
            <a:r>
              <a:rPr lang="es-CO" dirty="0">
                <a:latin typeface="Arial Rounded MT Bold" pitchFamily="34" charset="0"/>
              </a:rPr>
              <a:t> </a:t>
            </a:r>
            <a:r>
              <a:rPr lang="es-CO" dirty="0" smtClean="0">
                <a:latin typeface="Arial Rounded MT Bold" pitchFamily="34" charset="0"/>
              </a:rPr>
              <a:t>  - de despojo</a:t>
            </a:r>
          </a:p>
          <a:p>
            <a:pPr marL="0" indent="0">
              <a:buNone/>
            </a:pPr>
            <a:r>
              <a:rPr lang="es-CO" dirty="0">
                <a:latin typeface="Arial Rounded MT Bold" pitchFamily="34" charset="0"/>
              </a:rPr>
              <a:t> </a:t>
            </a:r>
            <a:r>
              <a:rPr lang="es-CO" dirty="0" smtClean="0">
                <a:latin typeface="Arial Rounded MT Bold" pitchFamily="34" charset="0"/>
              </a:rPr>
              <a:t>  - de seguimiento</a:t>
            </a:r>
          </a:p>
          <a:p>
            <a:r>
              <a:rPr lang="es-CO" dirty="0" smtClean="0">
                <a:latin typeface="Arial Rounded MT Bold" pitchFamily="34" charset="0"/>
              </a:rPr>
              <a:t>Su fe</a:t>
            </a:r>
          </a:p>
          <a:p>
            <a:pPr marL="0" indent="0">
              <a:buNone/>
            </a:pPr>
            <a:r>
              <a:rPr lang="es-CO" dirty="0">
                <a:latin typeface="Arial Rounded MT Bold" pitchFamily="34" charset="0"/>
              </a:rPr>
              <a:t> </a:t>
            </a:r>
          </a:p>
        </p:txBody>
      </p:sp>
    </p:spTree>
    <p:extLst>
      <p:ext uri="{BB962C8B-B14F-4D97-AF65-F5344CB8AC3E}">
        <p14:creationId xmlns:p14="http://schemas.microsoft.com/office/powerpoint/2010/main" val="115865765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75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75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75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75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75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75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75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75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75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75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75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75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75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75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chemeClr val="accent6">
                <a:lumMod val="75000"/>
              </a:schemeClr>
            </a:gs>
            <a:gs pos="100000">
              <a:srgbClr val="E6DCAC"/>
            </a:gs>
          </a:gsLst>
          <a:lin ang="5400000" scaled="0"/>
        </a:gradFill>
        <a:effectLst/>
      </p:bgPr>
    </p:bg>
    <p:spTree>
      <p:nvGrpSpPr>
        <p:cNvPr id="1" name=""/>
        <p:cNvGrpSpPr/>
        <p:nvPr/>
      </p:nvGrpSpPr>
      <p:grpSpPr>
        <a:xfrm>
          <a:off x="0" y="0"/>
          <a:ext cx="0" cy="0"/>
          <a:chOff x="0" y="0"/>
          <a:chExt cx="0" cy="0"/>
        </a:xfrm>
      </p:grpSpPr>
      <p:sp>
        <p:nvSpPr>
          <p:cNvPr id="3" name="2 Rectángulo"/>
          <p:cNvSpPr/>
          <p:nvPr/>
        </p:nvSpPr>
        <p:spPr>
          <a:xfrm>
            <a:off x="539553" y="241087"/>
            <a:ext cx="5400600" cy="1508105"/>
          </a:xfrm>
          <a:prstGeom prst="rect">
            <a:avLst/>
          </a:prstGeom>
        </p:spPr>
        <p:txBody>
          <a:bodyPr wrap="square">
            <a:spAutoFit/>
          </a:bodyPr>
          <a:lstStyle/>
          <a:p>
            <a:pPr fontAlgn="base"/>
            <a:r>
              <a:rPr lang="es-CO" sz="44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PEDRO</a:t>
            </a:r>
            <a:r>
              <a:rPr lang="es-CO"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   </a:t>
            </a:r>
          </a:p>
          <a:p>
            <a:pPr marL="285750" indent="-285750" fontAlgn="base">
              <a:buFont typeface="Arial" pitchFamily="34" charset="0"/>
              <a:buChar char="•"/>
            </a:pPr>
            <a:r>
              <a:rPr lang="es-CO" sz="2400" dirty="0">
                <a:latin typeface="Arial Rounded MT Bold" pitchFamily="34" charset="0"/>
              </a:rPr>
              <a:t>Galileo </a:t>
            </a:r>
            <a:r>
              <a:rPr lang="es-CO" sz="2400" dirty="0" smtClean="0">
                <a:latin typeface="Arial Rounded MT Bold" pitchFamily="34" charset="0"/>
              </a:rPr>
              <a:t>típico</a:t>
            </a:r>
          </a:p>
          <a:p>
            <a:pPr marL="285750" indent="-285750" fontAlgn="base">
              <a:buFont typeface="Arial" pitchFamily="34" charset="0"/>
              <a:buChar char="•"/>
            </a:pPr>
            <a:r>
              <a:rPr lang="es-CO" sz="2400" dirty="0">
                <a:latin typeface="Arial Rounded MT Bold" pitchFamily="34" charset="0"/>
              </a:rPr>
              <a:t>I</a:t>
            </a:r>
            <a:r>
              <a:rPr lang="es-CO" sz="2400" dirty="0" smtClean="0">
                <a:latin typeface="Arial Rounded MT Bold" pitchFamily="34" charset="0"/>
              </a:rPr>
              <a:t>mpulsivo</a:t>
            </a:r>
            <a:r>
              <a:rPr lang="es-CO" sz="2400" dirty="0">
                <a:latin typeface="Arial Rounded MT Bold" pitchFamily="34" charset="0"/>
              </a:rPr>
              <a:t>, </a:t>
            </a:r>
            <a:r>
              <a:rPr lang="es-CO" sz="2400" dirty="0" smtClean="0">
                <a:latin typeface="Arial Rounded MT Bold" pitchFamily="34" charset="0"/>
              </a:rPr>
              <a:t>emocional, aventurero</a:t>
            </a:r>
            <a:endParaRPr lang="es-CO" sz="2400" dirty="0">
              <a:latin typeface="Arial Rounded MT Bold" pitchFamily="34" charset="0"/>
            </a:endParaRPr>
          </a:p>
        </p:txBody>
      </p:sp>
      <p:sp>
        <p:nvSpPr>
          <p:cNvPr id="5" name="4 Rectángulo"/>
          <p:cNvSpPr/>
          <p:nvPr/>
        </p:nvSpPr>
        <p:spPr>
          <a:xfrm>
            <a:off x="4460602" y="1869328"/>
            <a:ext cx="4032448" cy="4585871"/>
          </a:xfrm>
          <a:prstGeom prst="rect">
            <a:avLst/>
          </a:prstGeom>
        </p:spPr>
        <p:txBody>
          <a:bodyPr wrap="square">
            <a:spAutoFit/>
          </a:bodyPr>
          <a:lstStyle/>
          <a:p>
            <a:pPr fontAlgn="base"/>
            <a:r>
              <a:rPr lang="es-CO" sz="28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Llegó </a:t>
            </a:r>
            <a:r>
              <a:rPr lang="es-CO" sz="2800" b="1"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a ser </a:t>
            </a:r>
          </a:p>
          <a:p>
            <a:pPr marL="342900" indent="-342900" fontAlgn="base">
              <a:buFontTx/>
              <a:buChar char="-"/>
            </a:pPr>
            <a:r>
              <a:rPr lang="es-CO" sz="2400" dirty="0" smtClean="0">
                <a:latin typeface="Arial Rounded MT Bold" pitchFamily="34" charset="0"/>
              </a:rPr>
              <a:t>Líder, La Roca – el primer Papa </a:t>
            </a:r>
          </a:p>
          <a:p>
            <a:pPr marL="342900" indent="-342900" fontAlgn="base">
              <a:buFontTx/>
              <a:buChar char="-"/>
            </a:pPr>
            <a:r>
              <a:rPr lang="es-CO" sz="2400" dirty="0" smtClean="0">
                <a:latin typeface="Arial Rounded MT Bold" pitchFamily="34" charset="0"/>
              </a:rPr>
              <a:t>Lo confesó … lo negó </a:t>
            </a:r>
          </a:p>
          <a:p>
            <a:pPr fontAlgn="base"/>
            <a:endParaRPr lang="es-CO" sz="2400" dirty="0" smtClean="0">
              <a:latin typeface="Arial Rounded MT Bold" pitchFamily="34" charset="0"/>
            </a:endParaRPr>
          </a:p>
          <a:p>
            <a:pPr algn="ctr" fontAlgn="base"/>
            <a:r>
              <a:rPr lang="es-CO" sz="2400" i="1" dirty="0" smtClean="0">
                <a:latin typeface="Arial Rounded MT Bold" pitchFamily="34" charset="0"/>
              </a:rPr>
              <a:t>A pesar de sus  </a:t>
            </a:r>
            <a:r>
              <a:rPr lang="es-CO" sz="2400" i="1" dirty="0">
                <a:latin typeface="Arial Rounded MT Bold" pitchFamily="34" charset="0"/>
              </a:rPr>
              <a:t>muchos errores, </a:t>
            </a:r>
            <a:r>
              <a:rPr lang="es-CO" sz="2400" i="1" dirty="0" smtClean="0">
                <a:latin typeface="Arial Rounded MT Bold" pitchFamily="34" charset="0"/>
              </a:rPr>
              <a:t>tuvo </a:t>
            </a:r>
            <a:r>
              <a:rPr lang="es-CO" sz="2400" i="1" dirty="0">
                <a:latin typeface="Arial Rounded MT Bold" pitchFamily="34" charset="0"/>
              </a:rPr>
              <a:t>siempre la gracia salvadora del corazón amante. </a:t>
            </a:r>
            <a:endParaRPr lang="es-CO" sz="2400" i="1" dirty="0" smtClean="0">
              <a:latin typeface="Arial Rounded MT Bold" pitchFamily="34" charset="0"/>
            </a:endParaRPr>
          </a:p>
          <a:p>
            <a:pPr marL="342900" indent="-342900" fontAlgn="base">
              <a:buFontTx/>
              <a:buChar char="-"/>
            </a:pPr>
            <a:r>
              <a:rPr lang="es-CO" sz="2400" dirty="0" smtClean="0">
                <a:latin typeface="Arial Rounded MT Bold" pitchFamily="34" charset="0"/>
              </a:rPr>
              <a:t>Dio su vida, martirizado </a:t>
            </a:r>
            <a:r>
              <a:rPr lang="es-CO" sz="2400" dirty="0">
                <a:latin typeface="Arial Rounded MT Bold" pitchFamily="34" charset="0"/>
              </a:rPr>
              <a:t>sobre una </a:t>
            </a:r>
            <a:r>
              <a:rPr lang="es-CO" sz="2400" dirty="0" smtClean="0">
                <a:latin typeface="Arial Rounded MT Bold" pitchFamily="34" charset="0"/>
              </a:rPr>
              <a:t>cruz, cabeza abajo.</a:t>
            </a: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70635">
            <a:off x="636353" y="1772816"/>
            <a:ext cx="3440805" cy="4778896"/>
          </a:xfrm>
          <a:prstGeom prst="rect">
            <a:avLst/>
          </a:prstGeom>
          <a:effectLst>
            <a:softEdge rad="317500"/>
          </a:effectLst>
        </p:spPr>
      </p:pic>
    </p:spTree>
    <p:extLst>
      <p:ext uri="{BB962C8B-B14F-4D97-AF65-F5344CB8AC3E}">
        <p14:creationId xmlns:p14="http://schemas.microsoft.com/office/powerpoint/2010/main" val="13344939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DCEBF5"/>
            </a:gs>
            <a:gs pos="8000">
              <a:srgbClr val="83A7C3"/>
            </a:gs>
            <a:gs pos="13000">
              <a:srgbClr val="768FB9"/>
            </a:gs>
            <a:gs pos="21001">
              <a:srgbClr val="83A7C3"/>
            </a:gs>
            <a:gs pos="52000">
              <a:srgbClr val="D7ED85"/>
            </a:gs>
            <a:gs pos="56000">
              <a:srgbClr val="FFC000">
                <a:alpha val="67000"/>
              </a:srgbClr>
            </a:gs>
            <a:gs pos="58000">
              <a:srgbClr val="FFC000"/>
            </a:gs>
            <a:gs pos="71001">
              <a:srgbClr val="FFFF00">
                <a:alpha val="68000"/>
              </a:srgbClr>
            </a:gs>
            <a:gs pos="94000">
              <a:srgbClr val="EBDAD4"/>
            </a:gs>
            <a:gs pos="100000">
              <a:srgbClr val="55261C"/>
            </a:gs>
          </a:gsLst>
          <a:lin ang="5400000" scaled="0"/>
        </a:gradFill>
        <a:effectLst/>
      </p:bgPr>
    </p:bg>
    <p:spTree>
      <p:nvGrpSpPr>
        <p:cNvPr id="1" name=""/>
        <p:cNvGrpSpPr/>
        <p:nvPr/>
      </p:nvGrpSpPr>
      <p:grpSpPr>
        <a:xfrm>
          <a:off x="0" y="0"/>
          <a:ext cx="0" cy="0"/>
          <a:chOff x="0" y="0"/>
          <a:chExt cx="0" cy="0"/>
        </a:xfrm>
      </p:grpSpPr>
      <p:sp>
        <p:nvSpPr>
          <p:cNvPr id="3" name="2 Rectángulo"/>
          <p:cNvSpPr/>
          <p:nvPr/>
        </p:nvSpPr>
        <p:spPr>
          <a:xfrm>
            <a:off x="1403648" y="116632"/>
            <a:ext cx="5328592" cy="1754326"/>
          </a:xfrm>
          <a:prstGeom prst="rect">
            <a:avLst/>
          </a:prstGeom>
        </p:spPr>
        <p:txBody>
          <a:bodyPr wrap="square">
            <a:spAutoFit/>
          </a:bodyPr>
          <a:lstStyle/>
          <a:p>
            <a:pPr algn="ctr" fontAlgn="base"/>
            <a:r>
              <a:rPr lang="es-CO"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SANTIAGO Y JUAN:   </a:t>
            </a:r>
          </a:p>
          <a:p>
            <a:pPr marL="285750" indent="-285750" algn="ctr" fontAlgn="base">
              <a:buFont typeface="Arial" pitchFamily="34" charset="0"/>
              <a:buChar char="•"/>
            </a:pPr>
            <a:r>
              <a:rPr lang="es-CO" sz="2400" dirty="0" smtClean="0">
                <a:latin typeface="Arial Rounded MT Bold" pitchFamily="34" charset="0"/>
              </a:rPr>
              <a:t>Hijos del trueno,</a:t>
            </a:r>
          </a:p>
          <a:p>
            <a:pPr marL="285750" indent="-285750" algn="ctr" fontAlgn="base">
              <a:buFont typeface="Arial" pitchFamily="34" charset="0"/>
              <a:buChar char="•"/>
            </a:pPr>
            <a:r>
              <a:rPr lang="es-CO" sz="2400" dirty="0" smtClean="0">
                <a:latin typeface="Arial Rounded MT Bold" pitchFamily="34" charset="0"/>
              </a:rPr>
              <a:t>Impulsivos, comprometidos </a:t>
            </a:r>
          </a:p>
          <a:p>
            <a:pPr marL="285750" indent="-285750" algn="ctr" fontAlgn="base">
              <a:buFont typeface="Arial" pitchFamily="34" charset="0"/>
              <a:buChar char="•"/>
            </a:pPr>
            <a:r>
              <a:rPr lang="es-CO" sz="2400" dirty="0" smtClean="0">
                <a:latin typeface="Arial Rounded MT Bold" pitchFamily="34" charset="0"/>
              </a:rPr>
              <a:t>Con gran espíritu de fe </a:t>
            </a:r>
            <a:endParaRPr lang="es-CO" sz="2400" dirty="0">
              <a:latin typeface="Arial Rounded MT Bold" pitchFamily="34" charset="0"/>
            </a:endParaRPr>
          </a:p>
        </p:txBody>
      </p:sp>
      <p:sp>
        <p:nvSpPr>
          <p:cNvPr id="5" name="4 Rectángulo"/>
          <p:cNvSpPr/>
          <p:nvPr/>
        </p:nvSpPr>
        <p:spPr>
          <a:xfrm>
            <a:off x="179512" y="1931251"/>
            <a:ext cx="3888432" cy="4493538"/>
          </a:xfrm>
          <a:prstGeom prst="rect">
            <a:avLst/>
          </a:prstGeom>
        </p:spPr>
        <p:txBody>
          <a:bodyPr wrap="square">
            <a:spAutoFit/>
          </a:bodyPr>
          <a:lstStyle/>
          <a:p>
            <a:pPr fontAlgn="base"/>
            <a:r>
              <a:rPr lang="es-CO" sz="24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Rounded MT Bold" pitchFamily="34" charset="0"/>
              </a:rPr>
              <a:t>Llegaron </a:t>
            </a:r>
            <a:r>
              <a:rPr lang="es-CO" sz="2400" b="1"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Rounded MT Bold" pitchFamily="34" charset="0"/>
              </a:rPr>
              <a:t>a ser </a:t>
            </a:r>
          </a:p>
          <a:p>
            <a:pPr marL="342900" indent="-342900" fontAlgn="base">
              <a:buFontTx/>
              <a:buChar char="-"/>
            </a:pPr>
            <a:r>
              <a:rPr lang="es-CO" sz="2200" dirty="0" smtClean="0">
                <a:latin typeface="Arial Rounded MT Bold" pitchFamily="34" charset="0"/>
              </a:rPr>
              <a:t>Grandes Misioneros</a:t>
            </a:r>
          </a:p>
          <a:p>
            <a:pPr marL="342900" indent="-342900" fontAlgn="base">
              <a:buFontTx/>
              <a:buChar char="-"/>
            </a:pPr>
            <a:r>
              <a:rPr lang="es-CO" sz="2200" dirty="0" smtClean="0">
                <a:latin typeface="Arial Rounded MT Bold" pitchFamily="34" charset="0"/>
              </a:rPr>
              <a:t>Discípulos preferidos </a:t>
            </a:r>
          </a:p>
          <a:p>
            <a:pPr fontAlgn="base"/>
            <a:endParaRPr lang="es-CO" sz="1200" dirty="0" smtClean="0">
              <a:latin typeface="Arial Rounded MT Bold" pitchFamily="34" charset="0"/>
            </a:endParaRPr>
          </a:p>
          <a:p>
            <a:pPr algn="ctr" fontAlgn="base"/>
            <a:r>
              <a:rPr lang="es-CO" sz="2200" i="1" dirty="0" smtClean="0">
                <a:latin typeface="Arial Rounded MT Bold" pitchFamily="34" charset="0"/>
              </a:rPr>
              <a:t>La Vida les enseñó a madurar </a:t>
            </a:r>
          </a:p>
          <a:p>
            <a:pPr marL="342900" indent="-342900" fontAlgn="base">
              <a:buFontTx/>
              <a:buChar char="-"/>
            </a:pPr>
            <a:r>
              <a:rPr lang="es-CO" sz="2200" dirty="0" smtClean="0">
                <a:latin typeface="Arial Rounded MT Bold" pitchFamily="34" charset="0"/>
              </a:rPr>
              <a:t>Santiago  es el 1er apóstol mártir, muere  decapitado </a:t>
            </a:r>
          </a:p>
          <a:p>
            <a:pPr marL="342900" indent="-342900" fontAlgn="base">
              <a:buFontTx/>
              <a:buChar char="-"/>
            </a:pPr>
            <a:r>
              <a:rPr lang="es-CO" sz="2200" dirty="0" smtClean="0">
                <a:latin typeface="Arial Rounded MT Bold" pitchFamily="34" charset="0"/>
              </a:rPr>
              <a:t>Juan, se salva del aceite hirviendo y es preso en </a:t>
            </a:r>
            <a:r>
              <a:rPr lang="es-CO" sz="2200" dirty="0" err="1" smtClean="0">
                <a:latin typeface="Arial Rounded MT Bold" pitchFamily="34" charset="0"/>
              </a:rPr>
              <a:t>Patmos</a:t>
            </a:r>
            <a:r>
              <a:rPr lang="es-CO" sz="2200" dirty="0" smtClean="0">
                <a:latin typeface="Arial Rounded MT Bold" pitchFamily="34" charset="0"/>
              </a:rPr>
              <a:t>, el último en morir.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99261">
            <a:off x="4060229" y="2030463"/>
            <a:ext cx="4815998" cy="4050931"/>
          </a:xfrm>
          <a:prstGeom prst="rect">
            <a:avLst/>
          </a:prstGeom>
          <a:noFill/>
          <a:ln>
            <a:noFill/>
          </a:ln>
          <a:effectLst>
            <a:outerShdw dist="35921" dir="2700000" algn="ctr" rotWithShape="0">
              <a:schemeClr val="bg2"/>
            </a:outerShdw>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6513511"/>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chemeClr val="accent6">
                <a:lumMod val="75000"/>
              </a:schemeClr>
            </a:gs>
            <a:gs pos="100000">
              <a:srgbClr val="E6DCAC"/>
            </a:gs>
          </a:gsLst>
          <a:lin ang="5400000" scaled="0"/>
        </a:gradFill>
        <a:effectLst/>
      </p:bgPr>
    </p:bg>
    <p:spTree>
      <p:nvGrpSpPr>
        <p:cNvPr id="1" name=""/>
        <p:cNvGrpSpPr/>
        <p:nvPr/>
      </p:nvGrpSpPr>
      <p:grpSpPr>
        <a:xfrm>
          <a:off x="0" y="0"/>
          <a:ext cx="0" cy="0"/>
          <a:chOff x="0" y="0"/>
          <a:chExt cx="0" cy="0"/>
        </a:xfrm>
      </p:grpSpPr>
      <p:sp>
        <p:nvSpPr>
          <p:cNvPr id="3" name="2 Rectángulo"/>
          <p:cNvSpPr/>
          <p:nvPr/>
        </p:nvSpPr>
        <p:spPr>
          <a:xfrm>
            <a:off x="179512" y="241087"/>
            <a:ext cx="4752528" cy="2492990"/>
          </a:xfrm>
          <a:prstGeom prst="rect">
            <a:avLst/>
          </a:prstGeom>
        </p:spPr>
        <p:txBody>
          <a:bodyPr wrap="square">
            <a:spAutoFit/>
          </a:bodyPr>
          <a:lstStyle/>
          <a:p>
            <a:pPr fontAlgn="base"/>
            <a:r>
              <a:rPr lang="es-CO"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ANDRES</a:t>
            </a:r>
          </a:p>
          <a:p>
            <a:pPr marL="285750" indent="-285750" fontAlgn="base">
              <a:buFont typeface="Arial" pitchFamily="34" charset="0"/>
              <a:buChar char="•"/>
            </a:pPr>
            <a:r>
              <a:rPr lang="es-CO" sz="2400" dirty="0" smtClean="0">
                <a:latin typeface="Arial Rounded MT Bold" pitchFamily="34" charset="0"/>
              </a:rPr>
              <a:t>Optimista, alegre, siempre confiado</a:t>
            </a:r>
          </a:p>
          <a:p>
            <a:pPr marL="285750" indent="-285750" fontAlgn="base">
              <a:buFont typeface="Arial" pitchFamily="34" charset="0"/>
              <a:buChar char="•"/>
            </a:pPr>
            <a:r>
              <a:rPr lang="es-CO" sz="2400" dirty="0" smtClean="0">
                <a:latin typeface="Arial Rounded MT Bold" pitchFamily="34" charset="0"/>
              </a:rPr>
              <a:t>Hermano de Pedro</a:t>
            </a:r>
          </a:p>
          <a:p>
            <a:pPr marL="285750" indent="-285750" fontAlgn="base">
              <a:buFont typeface="Arial" pitchFamily="34" charset="0"/>
              <a:buChar char="•"/>
            </a:pPr>
            <a:r>
              <a:rPr lang="es-CO" sz="2400" dirty="0">
                <a:latin typeface="Arial Rounded MT Bold" pitchFamily="34" charset="0"/>
              </a:rPr>
              <a:t>S</a:t>
            </a:r>
            <a:r>
              <a:rPr lang="es-CO" sz="2400" dirty="0" smtClean="0">
                <a:latin typeface="Arial Rounded MT Bold" pitchFamily="34" charset="0"/>
              </a:rPr>
              <a:t>encillo, seguidor fiel.</a:t>
            </a:r>
          </a:p>
          <a:p>
            <a:pPr marL="285750" indent="-285750" fontAlgn="base">
              <a:buFont typeface="Arial" pitchFamily="34" charset="0"/>
              <a:buChar char="•"/>
            </a:pPr>
            <a:r>
              <a:rPr lang="es-CO" sz="2400" dirty="0" smtClean="0">
                <a:latin typeface="Arial Rounded MT Bold" pitchFamily="34" charset="0"/>
              </a:rPr>
              <a:t>Murió crucificado en Grecia</a:t>
            </a:r>
            <a:endParaRPr lang="es-CO" sz="2400" dirty="0">
              <a:latin typeface="Arial Rounded MT Bold" pitchFamily="34" charset="0"/>
            </a:endParaRPr>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92848">
            <a:off x="1258296" y="2852936"/>
            <a:ext cx="2592288" cy="3750145"/>
          </a:xfrm>
          <a:prstGeom prst="rect">
            <a:avLst/>
          </a:prstGeom>
          <a:effectLst>
            <a:softEdge rad="127000"/>
          </a:effectLst>
        </p:spPr>
      </p:pic>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0613">
            <a:off x="4821664" y="511504"/>
            <a:ext cx="3936209" cy="3071436"/>
          </a:xfrm>
          <a:prstGeom prst="rect">
            <a:avLst/>
          </a:prstGeom>
          <a:effectLst>
            <a:softEdge rad="317500"/>
          </a:effectLst>
        </p:spPr>
      </p:pic>
      <p:sp>
        <p:nvSpPr>
          <p:cNvPr id="5" name="4 Rectángulo"/>
          <p:cNvSpPr/>
          <p:nvPr/>
        </p:nvSpPr>
        <p:spPr>
          <a:xfrm>
            <a:off x="4283968" y="3284984"/>
            <a:ext cx="4536504" cy="3293209"/>
          </a:xfrm>
          <a:prstGeom prst="rect">
            <a:avLst/>
          </a:prstGeom>
        </p:spPr>
        <p:txBody>
          <a:bodyPr wrap="square">
            <a:spAutoFit/>
          </a:bodyPr>
          <a:lstStyle/>
          <a:p>
            <a:pPr fontAlgn="base"/>
            <a:r>
              <a:rPr lang="es-CO"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TOMAS</a:t>
            </a:r>
            <a:endParaRPr lang="es-CO"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marL="342900" indent="-342900" fontAlgn="base">
              <a:buFontTx/>
              <a:buChar char="-"/>
            </a:pPr>
            <a:r>
              <a:rPr lang="es-CO" sz="2400" dirty="0" smtClean="0">
                <a:latin typeface="Arial Rounded MT Bold" pitchFamily="34" charset="0"/>
              </a:rPr>
              <a:t>Incrédulo</a:t>
            </a:r>
          </a:p>
          <a:p>
            <a:pPr marL="342900" indent="-342900" fontAlgn="base">
              <a:buFontTx/>
              <a:buChar char="-"/>
            </a:pPr>
            <a:r>
              <a:rPr lang="es-CO" sz="2400" dirty="0" smtClean="0">
                <a:latin typeface="Arial Rounded MT Bold" pitchFamily="34" charset="0"/>
              </a:rPr>
              <a:t>Llegó a creer mediante la duda.</a:t>
            </a:r>
          </a:p>
          <a:p>
            <a:pPr algn="ctr" fontAlgn="base"/>
            <a:r>
              <a:rPr lang="es-CO" sz="3200" dirty="0" smtClean="0">
                <a:latin typeface="Blackadder ITC" pitchFamily="82" charset="0"/>
              </a:rPr>
              <a:t>«Señor </a:t>
            </a:r>
            <a:r>
              <a:rPr lang="es-CO" sz="3200" dirty="0" err="1" smtClean="0">
                <a:latin typeface="Blackadder ITC" pitchFamily="82" charset="0"/>
              </a:rPr>
              <a:t>Mio</a:t>
            </a:r>
            <a:r>
              <a:rPr lang="es-CO" sz="3200" dirty="0" smtClean="0">
                <a:latin typeface="Blackadder ITC" pitchFamily="82" charset="0"/>
              </a:rPr>
              <a:t>  y Dios mío»</a:t>
            </a:r>
            <a:endParaRPr lang="es-CO" sz="3200" dirty="0">
              <a:latin typeface="Blackadder ITC" pitchFamily="82" charset="0"/>
            </a:endParaRPr>
          </a:p>
          <a:p>
            <a:pPr marL="342900" indent="-342900" fontAlgn="base">
              <a:buFontTx/>
              <a:buChar char="-"/>
            </a:pPr>
            <a:r>
              <a:rPr lang="es-CO" sz="2400" dirty="0" smtClean="0">
                <a:latin typeface="Arial Rounded MT Bold" pitchFamily="34" charset="0"/>
              </a:rPr>
              <a:t>Gran Misionero por Persia e India</a:t>
            </a:r>
          </a:p>
          <a:p>
            <a:pPr marL="342900" indent="-342900" fontAlgn="base">
              <a:buFontTx/>
              <a:buChar char="-"/>
            </a:pPr>
            <a:r>
              <a:rPr lang="es-CO" sz="2400" dirty="0" smtClean="0">
                <a:latin typeface="Arial Rounded MT Bold" pitchFamily="34" charset="0"/>
              </a:rPr>
              <a:t>Murió mártir por una Lanza</a:t>
            </a:r>
          </a:p>
        </p:txBody>
      </p:sp>
    </p:spTree>
    <p:extLst>
      <p:ext uri="{BB962C8B-B14F-4D97-AF65-F5344CB8AC3E}">
        <p14:creationId xmlns:p14="http://schemas.microsoft.com/office/powerpoint/2010/main" val="185522700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CEBF5"/>
            </a:gs>
            <a:gs pos="8000">
              <a:srgbClr val="83A7C3"/>
            </a:gs>
            <a:gs pos="13000">
              <a:srgbClr val="768FB9"/>
            </a:gs>
            <a:gs pos="21001">
              <a:srgbClr val="83A7C3"/>
            </a:gs>
            <a:gs pos="52000">
              <a:srgbClr val="D7ED85"/>
            </a:gs>
            <a:gs pos="56000">
              <a:srgbClr val="FFC000">
                <a:alpha val="67000"/>
              </a:srgbClr>
            </a:gs>
            <a:gs pos="58000">
              <a:srgbClr val="FFC000"/>
            </a:gs>
            <a:gs pos="71001">
              <a:srgbClr val="FFFF00">
                <a:alpha val="68000"/>
              </a:srgbClr>
            </a:gs>
            <a:gs pos="94000">
              <a:srgbClr val="EBDAD4"/>
            </a:gs>
            <a:gs pos="100000">
              <a:srgbClr val="55261C"/>
            </a:gs>
          </a:gsLst>
          <a:lin ang="5400000" scaled="0"/>
        </a:gradFill>
        <a:effectLst/>
      </p:bgPr>
    </p:bg>
    <p:spTree>
      <p:nvGrpSpPr>
        <p:cNvPr id="1" name=""/>
        <p:cNvGrpSpPr/>
        <p:nvPr/>
      </p:nvGrpSpPr>
      <p:grpSpPr>
        <a:xfrm>
          <a:off x="0" y="0"/>
          <a:ext cx="0" cy="0"/>
          <a:chOff x="0" y="0"/>
          <a:chExt cx="0" cy="0"/>
        </a:xfrm>
      </p:grpSpPr>
      <p:sp>
        <p:nvSpPr>
          <p:cNvPr id="3" name="2 Rectángulo"/>
          <p:cNvSpPr/>
          <p:nvPr/>
        </p:nvSpPr>
        <p:spPr>
          <a:xfrm>
            <a:off x="2114181" y="116632"/>
            <a:ext cx="5328592" cy="1200329"/>
          </a:xfrm>
          <a:prstGeom prst="rect">
            <a:avLst/>
          </a:prstGeom>
        </p:spPr>
        <p:txBody>
          <a:bodyPr wrap="square">
            <a:spAutoFit/>
          </a:bodyPr>
          <a:lstStyle/>
          <a:p>
            <a:pPr algn="ctr" fontAlgn="base"/>
            <a:r>
              <a:rPr lang="es-CO"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FELIPE Y BARTOLOME</a:t>
            </a:r>
          </a:p>
          <a:p>
            <a:pPr algn="ctr" fontAlgn="base"/>
            <a:endParaRPr lang="es-CO"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endParaRPr>
          </a:p>
        </p:txBody>
      </p:sp>
      <p:sp>
        <p:nvSpPr>
          <p:cNvPr id="5" name="4 Rectángulo"/>
          <p:cNvSpPr/>
          <p:nvPr/>
        </p:nvSpPr>
        <p:spPr>
          <a:xfrm>
            <a:off x="160299" y="978406"/>
            <a:ext cx="2880320" cy="4154984"/>
          </a:xfrm>
          <a:prstGeom prst="rect">
            <a:avLst/>
          </a:prstGeom>
        </p:spPr>
        <p:txBody>
          <a:bodyPr wrap="square">
            <a:spAutoFit/>
          </a:bodyPr>
          <a:lstStyle/>
          <a:p>
            <a:pPr marL="342900" indent="-342900" fontAlgn="base">
              <a:buFontTx/>
              <a:buChar char="-"/>
            </a:pPr>
            <a:r>
              <a:rPr lang="es-CO" sz="2200" dirty="0" smtClean="0">
                <a:latin typeface="Arial Rounded MT Bold" pitchFamily="34" charset="0"/>
              </a:rPr>
              <a:t>Hombre de Fe simple pero firme</a:t>
            </a:r>
          </a:p>
          <a:p>
            <a:pPr marL="342900" indent="-342900" fontAlgn="base">
              <a:buFontTx/>
              <a:buChar char="-"/>
            </a:pPr>
            <a:r>
              <a:rPr lang="es-CO" sz="2200" dirty="0" smtClean="0">
                <a:latin typeface="Arial Rounded MT Bold" pitchFamily="34" charset="0"/>
              </a:rPr>
              <a:t>De corazón ardiente, pero pesimista</a:t>
            </a:r>
          </a:p>
          <a:p>
            <a:pPr marL="342900" indent="-342900" fontAlgn="base">
              <a:buFontTx/>
              <a:buChar char="-"/>
            </a:pPr>
            <a:r>
              <a:rPr lang="es-CO" sz="2200" dirty="0" smtClean="0">
                <a:latin typeface="Arial Rounded MT Bold" pitchFamily="34" charset="0"/>
              </a:rPr>
              <a:t>Fue un gran misionero, junto con Pablo.</a:t>
            </a:r>
          </a:p>
          <a:p>
            <a:pPr marL="342900" indent="-342900" fontAlgn="base">
              <a:buFontTx/>
              <a:buChar char="-"/>
            </a:pPr>
            <a:r>
              <a:rPr lang="es-CO" sz="2200" dirty="0" smtClean="0">
                <a:latin typeface="Arial Rounded MT Bold" pitchFamily="34" charset="0"/>
              </a:rPr>
              <a:t>Murió colgado en Grecia</a:t>
            </a:r>
          </a:p>
          <a:p>
            <a:pPr fontAlgn="base"/>
            <a:endParaRPr lang="es-CO" sz="2200" dirty="0" smtClean="0">
              <a:latin typeface="Arial Rounded MT Bold" pitchFamily="34" charset="0"/>
            </a:endParaRPr>
          </a:p>
        </p:txBody>
      </p:sp>
      <p:sp>
        <p:nvSpPr>
          <p:cNvPr id="7" name="6 Rectángulo"/>
          <p:cNvSpPr/>
          <p:nvPr/>
        </p:nvSpPr>
        <p:spPr>
          <a:xfrm>
            <a:off x="6228184" y="1316961"/>
            <a:ext cx="2808313" cy="3477875"/>
          </a:xfrm>
          <a:prstGeom prst="rect">
            <a:avLst/>
          </a:prstGeom>
        </p:spPr>
        <p:txBody>
          <a:bodyPr wrap="square">
            <a:spAutoFit/>
          </a:bodyPr>
          <a:lstStyle/>
          <a:p>
            <a:pPr marL="342900" indent="-342900" fontAlgn="base">
              <a:buFontTx/>
              <a:buChar char="-"/>
            </a:pPr>
            <a:r>
              <a:rPr lang="es-CO" sz="2200" dirty="0" smtClean="0">
                <a:latin typeface="Arial Rounded MT Bold" pitchFamily="34" charset="0"/>
              </a:rPr>
              <a:t>Lo llamaban Natanael</a:t>
            </a:r>
          </a:p>
          <a:p>
            <a:pPr marL="342900" indent="-342900" fontAlgn="base">
              <a:buFontTx/>
              <a:buChar char="-"/>
            </a:pPr>
            <a:r>
              <a:rPr lang="es-CO" sz="2200" dirty="0" smtClean="0">
                <a:latin typeface="Arial Rounded MT Bold" pitchFamily="34" charset="0"/>
              </a:rPr>
              <a:t>Estudioso de la Ley</a:t>
            </a:r>
          </a:p>
          <a:p>
            <a:pPr marL="342900" indent="-342900" fontAlgn="base">
              <a:buFontTx/>
              <a:buChar char="-"/>
            </a:pPr>
            <a:r>
              <a:rPr lang="es-CO" sz="2200" dirty="0" smtClean="0">
                <a:latin typeface="Arial Rounded MT Bold" pitchFamily="34" charset="0"/>
              </a:rPr>
              <a:t>De sangre real</a:t>
            </a:r>
          </a:p>
          <a:p>
            <a:pPr marL="342900" indent="-342900" fontAlgn="base">
              <a:buFontTx/>
              <a:buChar char="-"/>
            </a:pPr>
            <a:r>
              <a:rPr lang="es-CO" sz="2200" dirty="0" smtClean="0">
                <a:latin typeface="Arial Rounded MT Bold" pitchFamily="34" charset="0"/>
              </a:rPr>
              <a:t>Aventurero de la Iglesia</a:t>
            </a:r>
          </a:p>
          <a:p>
            <a:pPr marL="342900" indent="-342900" fontAlgn="base">
              <a:buFontTx/>
              <a:buChar char="-"/>
            </a:pPr>
            <a:r>
              <a:rPr lang="es-CO" sz="2200" dirty="0" smtClean="0">
                <a:latin typeface="Arial Rounded MT Bold" pitchFamily="34" charset="0"/>
              </a:rPr>
              <a:t>Murió en India despellejado vivo</a:t>
            </a:r>
          </a:p>
        </p:txBody>
      </p:sp>
      <p:pic>
        <p:nvPicPr>
          <p:cNvPr id="8" name="7 Imagen"/>
          <p:cNvPicPr>
            <a:picLocks noChangeAspect="1"/>
          </p:cNvPicPr>
          <p:nvPr/>
        </p:nvPicPr>
        <p:blipFill rotWithShape="1">
          <a:blip r:embed="rId2">
            <a:extLst>
              <a:ext uri="{28A0092B-C50C-407E-A947-70E740481C1C}">
                <a14:useLocalDpi xmlns:a14="http://schemas.microsoft.com/office/drawing/2010/main" val="0"/>
              </a:ext>
            </a:extLst>
          </a:blip>
          <a:srcRect r="21639" b="4965"/>
          <a:stretch/>
        </p:blipFill>
        <p:spPr>
          <a:xfrm>
            <a:off x="3804624" y="3356992"/>
            <a:ext cx="2639584" cy="2996705"/>
          </a:xfrm>
          <a:prstGeom prst="rect">
            <a:avLst/>
          </a:prstGeom>
          <a:effectLst>
            <a:softEdge rad="127000"/>
          </a:effectLst>
        </p:spPr>
      </p:pic>
      <p:pic>
        <p:nvPicPr>
          <p:cNvPr id="9" name="8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776" y="945023"/>
            <a:ext cx="2497698" cy="2520000"/>
          </a:xfrm>
          <a:prstGeom prst="rect">
            <a:avLst/>
          </a:prstGeom>
          <a:effectLst>
            <a:softEdge rad="127000"/>
          </a:effectLst>
        </p:spPr>
      </p:pic>
    </p:spTree>
    <p:extLst>
      <p:ext uri="{BB962C8B-B14F-4D97-AF65-F5344CB8AC3E}">
        <p14:creationId xmlns:p14="http://schemas.microsoft.com/office/powerpoint/2010/main" val="80823211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25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chemeClr val="accent6">
                <a:lumMod val="75000"/>
              </a:schemeClr>
            </a:gs>
            <a:gs pos="100000">
              <a:srgbClr val="E6DCAC"/>
            </a:gs>
          </a:gsLst>
          <a:lin ang="5400000" scaled="0"/>
        </a:gradFill>
        <a:effectLst/>
      </p:bgPr>
    </p:bg>
    <p:spTree>
      <p:nvGrpSpPr>
        <p:cNvPr id="1" name=""/>
        <p:cNvGrpSpPr/>
        <p:nvPr/>
      </p:nvGrpSpPr>
      <p:grpSpPr>
        <a:xfrm>
          <a:off x="0" y="0"/>
          <a:ext cx="0" cy="0"/>
          <a:chOff x="0" y="0"/>
          <a:chExt cx="0" cy="0"/>
        </a:xfrm>
      </p:grpSpPr>
      <p:sp>
        <p:nvSpPr>
          <p:cNvPr id="3" name="2 Rectángulo"/>
          <p:cNvSpPr/>
          <p:nvPr/>
        </p:nvSpPr>
        <p:spPr>
          <a:xfrm>
            <a:off x="467544" y="213653"/>
            <a:ext cx="4161717" cy="3600986"/>
          </a:xfrm>
          <a:prstGeom prst="rect">
            <a:avLst/>
          </a:prstGeom>
        </p:spPr>
        <p:txBody>
          <a:bodyPr wrap="square">
            <a:spAutoFit/>
          </a:bodyPr>
          <a:lstStyle/>
          <a:p>
            <a:pPr fontAlgn="base"/>
            <a:r>
              <a:rPr lang="es-CO"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JUDAS TADEO</a:t>
            </a:r>
          </a:p>
          <a:p>
            <a:pPr marL="285750" indent="-285750" fontAlgn="base">
              <a:buFont typeface="Arial" pitchFamily="34" charset="0"/>
              <a:buChar char="•"/>
            </a:pPr>
            <a:r>
              <a:rPr lang="es-CO" sz="2400" dirty="0" smtClean="0">
                <a:latin typeface="Arial Rounded MT Bold" pitchFamily="34" charset="0"/>
              </a:rPr>
              <a:t>De carácter intenso y violento</a:t>
            </a:r>
          </a:p>
          <a:p>
            <a:pPr marL="285750" indent="-285750" fontAlgn="base">
              <a:buFont typeface="Arial" pitchFamily="34" charset="0"/>
              <a:buChar char="•"/>
            </a:pPr>
            <a:r>
              <a:rPr lang="es-CO" sz="2400" dirty="0" smtClean="0">
                <a:latin typeface="Arial Rounded MT Bold" pitchFamily="34" charset="0"/>
              </a:rPr>
              <a:t>Quería dar a conocer a Cristo a todo el mundo</a:t>
            </a:r>
          </a:p>
          <a:p>
            <a:pPr marL="285750" indent="-285750" fontAlgn="base">
              <a:buFont typeface="Arial" pitchFamily="34" charset="0"/>
              <a:buChar char="•"/>
            </a:pPr>
            <a:r>
              <a:rPr lang="es-CO" sz="2400" dirty="0" smtClean="0">
                <a:latin typeface="Arial Rounded MT Bold" pitchFamily="34" charset="0"/>
              </a:rPr>
              <a:t>Misionero en Asiria y Persia</a:t>
            </a:r>
          </a:p>
          <a:p>
            <a:pPr marL="285750" indent="-285750" fontAlgn="base">
              <a:buFont typeface="Arial" pitchFamily="34" charset="0"/>
              <a:buChar char="•"/>
            </a:pPr>
            <a:r>
              <a:rPr lang="es-CO" sz="2400" dirty="0" smtClean="0">
                <a:latin typeface="Arial Rounded MT Bold" pitchFamily="34" charset="0"/>
              </a:rPr>
              <a:t>Murió asesinado con flechas</a:t>
            </a:r>
            <a:endParaRPr lang="es-CO" sz="2400" dirty="0">
              <a:latin typeface="Arial Rounded MT Bold" pitchFamily="34" charset="0"/>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2261" y="3212976"/>
            <a:ext cx="5334000" cy="3456384"/>
          </a:xfrm>
          <a:prstGeom prst="rect">
            <a:avLst/>
          </a:prstGeom>
          <a:effectLst>
            <a:softEdge rad="317500"/>
          </a:effectLst>
        </p:spPr>
      </p:pic>
      <p:sp>
        <p:nvSpPr>
          <p:cNvPr id="7" name="6 Rectángulo"/>
          <p:cNvSpPr/>
          <p:nvPr/>
        </p:nvSpPr>
        <p:spPr>
          <a:xfrm>
            <a:off x="4777600" y="203821"/>
            <a:ext cx="4161717" cy="3231654"/>
          </a:xfrm>
          <a:prstGeom prst="rect">
            <a:avLst/>
          </a:prstGeom>
        </p:spPr>
        <p:txBody>
          <a:bodyPr wrap="square">
            <a:spAutoFit/>
          </a:bodyPr>
          <a:lstStyle/>
          <a:p>
            <a:pPr fontAlgn="base"/>
            <a:r>
              <a:rPr lang="es-CO"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SIMON EL CELOTE</a:t>
            </a:r>
          </a:p>
          <a:p>
            <a:pPr marL="285750" indent="-285750" fontAlgn="base">
              <a:buFont typeface="Arial" pitchFamily="34" charset="0"/>
              <a:buChar char="•"/>
            </a:pPr>
            <a:r>
              <a:rPr lang="es-CO" sz="2400" dirty="0" smtClean="0">
                <a:latin typeface="Arial Rounded MT Bold" pitchFamily="34" charset="0"/>
              </a:rPr>
              <a:t>Judío fanático, </a:t>
            </a:r>
          </a:p>
          <a:p>
            <a:pPr marL="285750" indent="-285750" fontAlgn="base">
              <a:buFont typeface="Arial" pitchFamily="34" charset="0"/>
              <a:buChar char="•"/>
            </a:pPr>
            <a:r>
              <a:rPr lang="es-CO" sz="2400" dirty="0" err="1" smtClean="0">
                <a:latin typeface="Arial Rounded MT Bold" pitchFamily="34" charset="0"/>
              </a:rPr>
              <a:t>Celote</a:t>
            </a:r>
            <a:r>
              <a:rPr lang="es-CO" sz="2400" dirty="0" smtClean="0">
                <a:latin typeface="Arial Rounded MT Bold" pitchFamily="34" charset="0"/>
              </a:rPr>
              <a:t> de las guerrillas judías</a:t>
            </a:r>
          </a:p>
          <a:p>
            <a:pPr marL="285750" indent="-285750" fontAlgn="base">
              <a:buFont typeface="Arial" pitchFamily="34" charset="0"/>
              <a:buChar char="•"/>
            </a:pPr>
            <a:r>
              <a:rPr lang="es-CO" sz="2400" dirty="0" smtClean="0">
                <a:latin typeface="Arial Rounded MT Bold" pitchFamily="34" charset="0"/>
              </a:rPr>
              <a:t>Abandonó todo por Jesús y el anuncio del Reino</a:t>
            </a:r>
          </a:p>
          <a:p>
            <a:pPr marL="285750" indent="-285750" fontAlgn="base">
              <a:buFont typeface="Arial" pitchFamily="34" charset="0"/>
              <a:buChar char="•"/>
            </a:pPr>
            <a:r>
              <a:rPr lang="es-CO" sz="2400" dirty="0" smtClean="0">
                <a:latin typeface="Arial Rounded MT Bold" pitchFamily="34" charset="0"/>
              </a:rPr>
              <a:t>Murió crucificado</a:t>
            </a:r>
            <a:endParaRPr lang="es-CO" sz="2400" dirty="0">
              <a:latin typeface="Arial Rounded MT Bold" pitchFamily="34" charset="0"/>
            </a:endParaRPr>
          </a:p>
        </p:txBody>
      </p:sp>
    </p:spTree>
    <p:extLst>
      <p:ext uri="{BB962C8B-B14F-4D97-AF65-F5344CB8AC3E}">
        <p14:creationId xmlns:p14="http://schemas.microsoft.com/office/powerpoint/2010/main" val="358935797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DCEBF5"/>
            </a:gs>
            <a:gs pos="8000">
              <a:srgbClr val="83A7C3"/>
            </a:gs>
            <a:gs pos="13000">
              <a:srgbClr val="768FB9"/>
            </a:gs>
            <a:gs pos="21001">
              <a:srgbClr val="83A7C3"/>
            </a:gs>
            <a:gs pos="52000">
              <a:srgbClr val="D7ED85"/>
            </a:gs>
            <a:gs pos="56000">
              <a:srgbClr val="FFC000">
                <a:alpha val="67000"/>
              </a:srgbClr>
            </a:gs>
            <a:gs pos="58000">
              <a:srgbClr val="FFC000"/>
            </a:gs>
            <a:gs pos="71001">
              <a:srgbClr val="FFFF00">
                <a:alpha val="68000"/>
              </a:srgbClr>
            </a:gs>
            <a:gs pos="94000">
              <a:srgbClr val="EBDAD4"/>
            </a:gs>
            <a:gs pos="100000">
              <a:srgbClr val="55261C"/>
            </a:gs>
          </a:gsLst>
          <a:lin ang="5400000" scaled="0"/>
        </a:gradFill>
        <a:effectLst/>
      </p:bgPr>
    </p:bg>
    <p:spTree>
      <p:nvGrpSpPr>
        <p:cNvPr id="1" name=""/>
        <p:cNvGrpSpPr/>
        <p:nvPr/>
      </p:nvGrpSpPr>
      <p:grpSpPr>
        <a:xfrm>
          <a:off x="0" y="0"/>
          <a:ext cx="0" cy="0"/>
          <a:chOff x="0" y="0"/>
          <a:chExt cx="0" cy="0"/>
        </a:xfrm>
      </p:grpSpPr>
      <p:sp>
        <p:nvSpPr>
          <p:cNvPr id="3" name="2 Rectángulo"/>
          <p:cNvSpPr/>
          <p:nvPr/>
        </p:nvSpPr>
        <p:spPr>
          <a:xfrm>
            <a:off x="2114180" y="116632"/>
            <a:ext cx="5698179" cy="1200329"/>
          </a:xfrm>
          <a:prstGeom prst="rect">
            <a:avLst/>
          </a:prstGeom>
        </p:spPr>
        <p:txBody>
          <a:bodyPr wrap="square">
            <a:spAutoFit/>
          </a:bodyPr>
          <a:lstStyle/>
          <a:p>
            <a:pPr algn="ctr" fontAlgn="base"/>
            <a:r>
              <a:rPr lang="es-CO"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MATEO Y SANTIAGO ALFEO</a:t>
            </a:r>
          </a:p>
          <a:p>
            <a:pPr algn="ctr" fontAlgn="base"/>
            <a:endParaRPr lang="es-CO"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endParaRPr>
          </a:p>
        </p:txBody>
      </p:sp>
      <p:sp>
        <p:nvSpPr>
          <p:cNvPr id="5" name="4 Rectángulo"/>
          <p:cNvSpPr/>
          <p:nvPr/>
        </p:nvSpPr>
        <p:spPr>
          <a:xfrm>
            <a:off x="160298" y="978406"/>
            <a:ext cx="4411701" cy="2462213"/>
          </a:xfrm>
          <a:prstGeom prst="rect">
            <a:avLst/>
          </a:prstGeom>
        </p:spPr>
        <p:txBody>
          <a:bodyPr wrap="square">
            <a:spAutoFit/>
          </a:bodyPr>
          <a:lstStyle/>
          <a:p>
            <a:pPr marL="342900" indent="-342900" fontAlgn="base">
              <a:buFontTx/>
              <a:buChar char="-"/>
            </a:pPr>
            <a:r>
              <a:rPr lang="es-CO" sz="2200" dirty="0" smtClean="0">
                <a:latin typeface="Arial Rounded MT Bold" pitchFamily="34" charset="0"/>
              </a:rPr>
              <a:t>Publicano</a:t>
            </a:r>
          </a:p>
          <a:p>
            <a:pPr marL="342900" indent="-342900" fontAlgn="base">
              <a:buFontTx/>
              <a:buChar char="-"/>
            </a:pPr>
            <a:r>
              <a:rPr lang="es-CO" sz="2200" dirty="0" smtClean="0">
                <a:latin typeface="Arial Rounded MT Bold" pitchFamily="34" charset="0"/>
              </a:rPr>
              <a:t>Estudiado, escribió el 1er evangelio en hebreo</a:t>
            </a:r>
          </a:p>
          <a:p>
            <a:pPr marL="342900" indent="-342900" fontAlgn="base">
              <a:buFontTx/>
              <a:buChar char="-"/>
            </a:pPr>
            <a:r>
              <a:rPr lang="es-CO" sz="2200" dirty="0" smtClean="0">
                <a:latin typeface="Arial Rounded MT Bold" pitchFamily="34" charset="0"/>
              </a:rPr>
              <a:t>Dejo todo por Jesús </a:t>
            </a:r>
          </a:p>
          <a:p>
            <a:pPr marL="342900" indent="-342900" fontAlgn="base">
              <a:buFontTx/>
              <a:buChar char="-"/>
            </a:pPr>
            <a:r>
              <a:rPr lang="es-CO" sz="2200" dirty="0" smtClean="0">
                <a:latin typeface="Arial Rounded MT Bold" pitchFamily="34" charset="0"/>
              </a:rPr>
              <a:t>Gran Misionero</a:t>
            </a:r>
          </a:p>
          <a:p>
            <a:pPr marL="342900" indent="-342900" fontAlgn="base">
              <a:buFontTx/>
              <a:buChar char="-"/>
            </a:pPr>
            <a:r>
              <a:rPr lang="es-CO" sz="2200" dirty="0" smtClean="0">
                <a:latin typeface="Arial Rounded MT Bold" pitchFamily="34" charset="0"/>
              </a:rPr>
              <a:t>Murió mártir en Etiopía</a:t>
            </a:r>
          </a:p>
          <a:p>
            <a:pPr fontAlgn="base"/>
            <a:endParaRPr lang="es-CO" sz="2200" dirty="0" smtClean="0">
              <a:latin typeface="Arial Rounded MT Bold" pitchFamily="34" charset="0"/>
            </a:endParaRPr>
          </a:p>
        </p:txBody>
      </p:sp>
      <p:sp>
        <p:nvSpPr>
          <p:cNvPr id="7" name="6 Rectángulo"/>
          <p:cNvSpPr/>
          <p:nvPr/>
        </p:nvSpPr>
        <p:spPr>
          <a:xfrm>
            <a:off x="4504404" y="3861048"/>
            <a:ext cx="4180731" cy="2123658"/>
          </a:xfrm>
          <a:prstGeom prst="rect">
            <a:avLst/>
          </a:prstGeom>
        </p:spPr>
        <p:txBody>
          <a:bodyPr wrap="square">
            <a:spAutoFit/>
          </a:bodyPr>
          <a:lstStyle/>
          <a:p>
            <a:pPr marL="342900" indent="-342900" fontAlgn="base">
              <a:buFontTx/>
              <a:buChar char="-"/>
            </a:pPr>
            <a:r>
              <a:rPr lang="es-CO" sz="2200" dirty="0" smtClean="0">
                <a:latin typeface="Arial Rounded MT Bold" pitchFamily="34" charset="0"/>
              </a:rPr>
              <a:t>De carácter fuerte</a:t>
            </a:r>
          </a:p>
          <a:p>
            <a:pPr marL="342900" indent="-342900" fontAlgn="base">
              <a:buFontTx/>
              <a:buChar char="-"/>
            </a:pPr>
            <a:r>
              <a:rPr lang="es-CO" sz="2200" dirty="0" smtClean="0">
                <a:latin typeface="Arial Rounded MT Bold" pitchFamily="34" charset="0"/>
              </a:rPr>
              <a:t>Hermano de Judas Tadeo</a:t>
            </a:r>
          </a:p>
          <a:p>
            <a:pPr marL="342900" indent="-342900" fontAlgn="base">
              <a:buFontTx/>
              <a:buChar char="-"/>
            </a:pPr>
            <a:r>
              <a:rPr lang="es-CO" sz="2200" dirty="0" smtClean="0">
                <a:latin typeface="Arial Rounded MT Bold" pitchFamily="34" charset="0"/>
              </a:rPr>
              <a:t>Misionero por Palestina, Egipto y España</a:t>
            </a:r>
          </a:p>
          <a:p>
            <a:pPr marL="342900" indent="-342900" fontAlgn="base">
              <a:buFontTx/>
              <a:buChar char="-"/>
            </a:pPr>
            <a:r>
              <a:rPr lang="es-CO" sz="2200" dirty="0" smtClean="0">
                <a:latin typeface="Arial Rounded MT Bold" pitchFamily="34" charset="0"/>
              </a:rPr>
              <a:t>Crucificado en Egipto y cortado a pedazos.</a:t>
            </a:r>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483">
            <a:off x="668642" y="2942743"/>
            <a:ext cx="3194871" cy="3406748"/>
          </a:xfrm>
          <a:prstGeom prst="rect">
            <a:avLst/>
          </a:prstGeom>
          <a:effectLst>
            <a:softEdge rad="317500"/>
          </a:effectLst>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1238">
            <a:off x="5366608" y="781785"/>
            <a:ext cx="2456324" cy="3240000"/>
          </a:xfrm>
          <a:prstGeom prst="rect">
            <a:avLst/>
          </a:prstGeom>
          <a:effectLst>
            <a:softEdge rad="317500"/>
          </a:effectLst>
        </p:spPr>
      </p:pic>
    </p:spTree>
    <p:extLst>
      <p:ext uri="{BB962C8B-B14F-4D97-AF65-F5344CB8AC3E}">
        <p14:creationId xmlns:p14="http://schemas.microsoft.com/office/powerpoint/2010/main" val="419179624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250"/>
                                        <p:tgtEl>
                                          <p:spTgt spid="4"/>
                                        </p:tgtEl>
                                      </p:cBhvr>
                                    </p:animEffect>
                                  </p:childTnLst>
                                </p:cTn>
                              </p:par>
                            </p:childTnLst>
                          </p:cTn>
                        </p:par>
                        <p:par>
                          <p:cTn id="8" fill="hold">
                            <p:stCondLst>
                              <p:cond delay="125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chemeClr val="accent6">
                <a:lumMod val="75000"/>
              </a:schemeClr>
            </a:gs>
            <a:gs pos="100000">
              <a:srgbClr val="E6DCAC"/>
            </a:gs>
          </a:gsLst>
          <a:lin ang="5400000" scaled="0"/>
        </a:gradFill>
        <a:effectLst/>
      </p:bgPr>
    </p:bg>
    <p:spTree>
      <p:nvGrpSpPr>
        <p:cNvPr id="1" name=""/>
        <p:cNvGrpSpPr/>
        <p:nvPr/>
      </p:nvGrpSpPr>
      <p:grpSpPr>
        <a:xfrm>
          <a:off x="0" y="0"/>
          <a:ext cx="0" cy="0"/>
          <a:chOff x="0" y="0"/>
          <a:chExt cx="0" cy="0"/>
        </a:xfrm>
      </p:grpSpPr>
      <p:sp>
        <p:nvSpPr>
          <p:cNvPr id="3" name="2 Rectángulo"/>
          <p:cNvSpPr/>
          <p:nvPr/>
        </p:nvSpPr>
        <p:spPr>
          <a:xfrm>
            <a:off x="467545" y="908720"/>
            <a:ext cx="3744416" cy="3416320"/>
          </a:xfrm>
          <a:prstGeom prst="rect">
            <a:avLst/>
          </a:prstGeom>
        </p:spPr>
        <p:txBody>
          <a:bodyPr wrap="square">
            <a:spAutoFit/>
          </a:bodyPr>
          <a:lstStyle/>
          <a:p>
            <a:pPr fontAlgn="base"/>
            <a:r>
              <a:rPr lang="es-CO"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JUDAS ISCARIOTE</a:t>
            </a:r>
          </a:p>
          <a:p>
            <a:pPr fontAlgn="base"/>
            <a:endParaRPr lang="es-CO"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endParaRPr>
          </a:p>
          <a:p>
            <a:pPr marL="285750" indent="-285750" fontAlgn="base">
              <a:buFont typeface="Arial" pitchFamily="34" charset="0"/>
              <a:buChar char="•"/>
            </a:pPr>
            <a:r>
              <a:rPr lang="es-CO" sz="2400" dirty="0" smtClean="0">
                <a:latin typeface="Arial Rounded MT Bold" pitchFamily="34" charset="0"/>
              </a:rPr>
              <a:t>Judío nacionalista</a:t>
            </a:r>
          </a:p>
          <a:p>
            <a:pPr marL="285750" indent="-285750" fontAlgn="base">
              <a:buFont typeface="Arial" pitchFamily="34" charset="0"/>
              <a:buChar char="•"/>
            </a:pPr>
            <a:r>
              <a:rPr lang="es-CO" sz="2400" dirty="0" smtClean="0">
                <a:latin typeface="Arial Rounded MT Bold" pitchFamily="34" charset="0"/>
              </a:rPr>
              <a:t>De carácter violento</a:t>
            </a:r>
          </a:p>
          <a:p>
            <a:pPr marL="285750" indent="-285750" fontAlgn="base">
              <a:buFont typeface="Arial" pitchFamily="34" charset="0"/>
              <a:buChar char="•"/>
            </a:pPr>
            <a:r>
              <a:rPr lang="es-CO" sz="2400" dirty="0" smtClean="0">
                <a:latin typeface="Arial Rounded MT Bold" pitchFamily="34" charset="0"/>
              </a:rPr>
              <a:t>Codicioso</a:t>
            </a:r>
          </a:p>
          <a:p>
            <a:pPr marL="285750" indent="-285750" fontAlgn="base">
              <a:buFont typeface="Arial" pitchFamily="34" charset="0"/>
              <a:buChar char="•"/>
            </a:pPr>
            <a:endParaRPr lang="es-CO" sz="2400" dirty="0" smtClean="0">
              <a:latin typeface="Arial Rounded MT Bold" pitchFamily="34" charset="0"/>
            </a:endParaRPr>
          </a:p>
          <a:p>
            <a:pPr fontAlgn="base"/>
            <a:r>
              <a:rPr lang="es-CO" sz="2400" dirty="0" smtClean="0">
                <a:latin typeface="Arial Rounded MT Bold" pitchFamily="34" charset="0"/>
              </a:rPr>
              <a:t>Traicionó a Jesús, y luego se ahorcó.</a:t>
            </a:r>
            <a:endParaRPr lang="es-CO" sz="2400" dirty="0">
              <a:latin typeface="Arial Rounded MT Bold" pitchFamily="34" charset="0"/>
            </a:endParaRPr>
          </a:p>
        </p:txBody>
      </p:sp>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2248"/>
          <a:stretch/>
        </p:blipFill>
        <p:spPr>
          <a:xfrm rot="371835">
            <a:off x="3662597" y="891726"/>
            <a:ext cx="5135738" cy="4774955"/>
          </a:xfrm>
          <a:prstGeom prst="rect">
            <a:avLst/>
          </a:prstGeom>
          <a:effectLst>
            <a:softEdge rad="317500"/>
          </a:effectLst>
        </p:spPr>
      </p:pic>
    </p:spTree>
    <p:extLst>
      <p:ext uri="{BB962C8B-B14F-4D97-AF65-F5344CB8AC3E}">
        <p14:creationId xmlns:p14="http://schemas.microsoft.com/office/powerpoint/2010/main" val="1510730414"/>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8872" y="8353"/>
            <a:ext cx="8229600" cy="1143000"/>
          </a:xfrm>
        </p:spPr>
        <p:txBody>
          <a:bodyPr>
            <a:normAutofit/>
          </a:bodyPr>
          <a:lstStyle/>
          <a:p>
            <a:r>
              <a:rPr lang="es-CO" sz="5400" dirty="0" smtClean="0">
                <a:effectLst>
                  <a:outerShdw blurRad="38100" dist="38100" dir="2700000" algn="tl">
                    <a:srgbClr val="000000">
                      <a:alpha val="43137"/>
                    </a:srgbClr>
                  </a:outerShdw>
                </a:effectLst>
                <a:latin typeface="Bernard MT Condensed" pitchFamily="18" charset="0"/>
              </a:rPr>
              <a:t>JESUS MIRA</a:t>
            </a:r>
            <a:endParaRPr lang="es-CO" sz="5400" dirty="0">
              <a:effectLst>
                <a:outerShdw blurRad="38100" dist="38100" dir="2700000" algn="tl">
                  <a:srgbClr val="000000">
                    <a:alpha val="43137"/>
                  </a:srgbClr>
                </a:outerShdw>
              </a:effectLst>
              <a:latin typeface="Bernard MT Condensed" pitchFamily="18"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569" t="21634" r="13111" b="49696"/>
          <a:stretch/>
        </p:blipFill>
        <p:spPr bwMode="auto">
          <a:xfrm>
            <a:off x="-29387" y="1110501"/>
            <a:ext cx="9396536" cy="4546183"/>
          </a:xfrm>
          <a:prstGeom prst="ellipse">
            <a:avLst/>
          </a:prstGeom>
          <a:ln>
            <a:noFill/>
          </a:ln>
          <a:effectLst>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1 Título"/>
          <p:cNvSpPr txBox="1">
            <a:spLocks/>
          </p:cNvSpPr>
          <p:nvPr/>
        </p:nvSpPr>
        <p:spPr>
          <a:xfrm>
            <a:off x="395536" y="465313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4000" dirty="0" smtClean="0">
                <a:effectLst>
                  <a:glow rad="139700">
                    <a:schemeClr val="accent6">
                      <a:satMod val="175000"/>
                      <a:alpha val="40000"/>
                    </a:schemeClr>
                  </a:glow>
                </a:effectLst>
                <a:latin typeface="Arial Rounded MT Bold" pitchFamily="34" charset="0"/>
              </a:rPr>
              <a:t>… ES UNA MIRADA SINGULAR</a:t>
            </a:r>
            <a:endParaRPr lang="es-CO" sz="4000" dirty="0">
              <a:effectLst>
                <a:glow rad="139700">
                  <a:schemeClr val="accent6">
                    <a:satMod val="175000"/>
                    <a:alpha val="40000"/>
                  </a:schemeClr>
                </a:glow>
              </a:effectLst>
              <a:latin typeface="Arial Rounded MT Bold" pitchFamily="34" charset="0"/>
            </a:endParaRPr>
          </a:p>
        </p:txBody>
      </p:sp>
      <p:sp>
        <p:nvSpPr>
          <p:cNvPr id="6" name="1 Título"/>
          <p:cNvSpPr txBox="1">
            <a:spLocks/>
          </p:cNvSpPr>
          <p:nvPr/>
        </p:nvSpPr>
        <p:spPr>
          <a:xfrm>
            <a:off x="418131" y="5301759"/>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101600">
                    <a:schemeClr val="accent6">
                      <a:lumMod val="50000"/>
                      <a:alpha val="60000"/>
                    </a:schemeClr>
                  </a:glow>
                  <a:outerShdw blurRad="50800" dist="40000" dir="5400000" algn="tl" rotWithShape="0">
                    <a:srgbClr val="000000">
                      <a:shade val="5000"/>
                      <a:satMod val="120000"/>
                      <a:alpha val="33000"/>
                    </a:srgbClr>
                  </a:outerShdw>
                </a:effectLst>
                <a:latin typeface="Gill Sans Ultra Bold Condensed" pitchFamily="34" charset="0"/>
              </a:rPr>
              <a:t>… UNA MIRADA QUE ABRAZA</a:t>
            </a:r>
            <a:endParaRPr lang="es-CO"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101600">
                  <a:schemeClr val="accent6">
                    <a:lumMod val="50000"/>
                    <a:alpha val="60000"/>
                  </a:schemeClr>
                </a:glow>
                <a:outerShdw blurRad="50800" dist="40000" dir="5400000" algn="tl" rotWithShape="0">
                  <a:srgbClr val="000000">
                    <a:shade val="5000"/>
                    <a:satMod val="120000"/>
                    <a:alpha val="33000"/>
                  </a:srgbClr>
                </a:outerShdw>
              </a:effectLst>
              <a:latin typeface="Gill Sans Ultra Bold Condensed" pitchFamily="34" charset="0"/>
            </a:endParaRPr>
          </a:p>
        </p:txBody>
      </p:sp>
      <p:sp>
        <p:nvSpPr>
          <p:cNvPr id="7" name="1 Título"/>
          <p:cNvSpPr txBox="1">
            <a:spLocks/>
          </p:cNvSpPr>
          <p:nvPr/>
        </p:nvSpPr>
        <p:spPr>
          <a:xfrm>
            <a:off x="1619672" y="836712"/>
            <a:ext cx="5641216" cy="96932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latin typeface="Arial Rounded MT Bold" pitchFamily="34" charset="0"/>
              </a:rPr>
              <a:t>… ES SU AMOR</a:t>
            </a:r>
            <a:endParaRPr lang="es-CO" dirty="0">
              <a:latin typeface="Arial Rounded MT Bold" pitchFamily="34" charset="0"/>
            </a:endParaRPr>
          </a:p>
        </p:txBody>
      </p:sp>
    </p:spTree>
    <p:extLst>
      <p:ext uri="{BB962C8B-B14F-4D97-AF65-F5344CB8AC3E}">
        <p14:creationId xmlns:p14="http://schemas.microsoft.com/office/powerpoint/2010/main" val="100657353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69658"/>
            <a:ext cx="3940671" cy="4880088"/>
          </a:xfrm>
          <a:prstGeom prst="rect">
            <a:avLst/>
          </a:prstGeom>
          <a:noFill/>
          <a:ln>
            <a:noFill/>
          </a:ln>
          <a:effectLst>
            <a:outerShdw dist="35921" dir="2700000" algn="ctr" rotWithShape="0">
              <a:schemeClr val="bg2"/>
            </a:outerShdw>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Marcador de contenido"/>
          <p:cNvSpPr>
            <a:spLocks noGrp="1"/>
          </p:cNvSpPr>
          <p:nvPr>
            <p:ph idx="1"/>
          </p:nvPr>
        </p:nvSpPr>
        <p:spPr>
          <a:xfrm>
            <a:off x="457200" y="332656"/>
            <a:ext cx="7859216" cy="5793507"/>
          </a:xfrm>
        </p:spPr>
        <p:txBody>
          <a:bodyPr>
            <a:normAutofit/>
          </a:bodyPr>
          <a:lstStyle/>
          <a:p>
            <a:pPr marL="0" indent="0">
              <a:buNone/>
            </a:pPr>
            <a:r>
              <a:rPr lang="es-CO"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101600">
                    <a:schemeClr val="accent6">
                      <a:lumMod val="50000"/>
                      <a:alpha val="60000"/>
                    </a:schemeClr>
                  </a:glow>
                  <a:outerShdw blurRad="50800" dist="40000" dir="5400000" algn="tl" rotWithShape="0">
                    <a:srgbClr val="000000">
                      <a:shade val="5000"/>
                      <a:satMod val="120000"/>
                      <a:alpha val="33000"/>
                    </a:srgbClr>
                  </a:outerShdw>
                </a:effectLst>
                <a:latin typeface="Gill Sans Ultra Bold Condensed" pitchFamily="34" charset="0"/>
                <a:ea typeface="+mj-ea"/>
                <a:cs typeface="+mj-cs"/>
              </a:rPr>
              <a:t>¡</a:t>
            </a:r>
            <a:r>
              <a:rPr lang="es-CO" sz="4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101600">
                    <a:schemeClr val="accent6">
                      <a:lumMod val="50000"/>
                      <a:alpha val="60000"/>
                    </a:schemeClr>
                  </a:glow>
                  <a:outerShdw blurRad="50800" dist="40000" dir="5400000" algn="tl" rotWithShape="0">
                    <a:srgbClr val="000000">
                      <a:shade val="5000"/>
                      <a:satMod val="120000"/>
                      <a:alpha val="33000"/>
                    </a:srgbClr>
                  </a:outerShdw>
                </a:effectLst>
                <a:latin typeface="Gill Sans Ultra Bold Condensed" pitchFamily="34" charset="0"/>
                <a:ea typeface="+mj-ea"/>
                <a:cs typeface="+mj-cs"/>
              </a:rPr>
              <a:t>Su </a:t>
            </a:r>
            <a:r>
              <a:rPr lang="es-CO"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101600">
                    <a:schemeClr val="accent6">
                      <a:lumMod val="50000"/>
                      <a:alpha val="60000"/>
                    </a:schemeClr>
                  </a:glow>
                  <a:outerShdw blurRad="50800" dist="40000" dir="5400000" algn="tl" rotWithShape="0">
                    <a:srgbClr val="000000">
                      <a:shade val="5000"/>
                      <a:satMod val="120000"/>
                      <a:alpha val="33000"/>
                    </a:srgbClr>
                  </a:outerShdw>
                </a:effectLst>
                <a:latin typeface="Gill Sans Ultra Bold Condensed" pitchFamily="34" charset="0"/>
                <a:ea typeface="+mj-ea"/>
                <a:cs typeface="+mj-cs"/>
              </a:rPr>
              <a:t>mirada nos lleva </a:t>
            </a:r>
            <a:r>
              <a:rPr lang="es-CO" sz="4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101600">
                    <a:schemeClr val="accent6">
                      <a:lumMod val="50000"/>
                      <a:alpha val="60000"/>
                    </a:schemeClr>
                  </a:glow>
                  <a:outerShdw blurRad="50800" dist="40000" dir="5400000" algn="tl" rotWithShape="0">
                    <a:srgbClr val="000000">
                      <a:shade val="5000"/>
                      <a:satMod val="120000"/>
                      <a:alpha val="33000"/>
                    </a:srgbClr>
                  </a:outerShdw>
                </a:effectLst>
                <a:latin typeface="Gill Sans Ultra Bold Condensed" pitchFamily="34" charset="0"/>
                <a:ea typeface="+mj-ea"/>
                <a:cs typeface="+mj-cs"/>
              </a:rPr>
              <a:t>a             un ENCUENTRO!</a:t>
            </a:r>
            <a:endParaRPr lang="es-CO"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101600">
                  <a:schemeClr val="accent6">
                    <a:lumMod val="50000"/>
                    <a:alpha val="60000"/>
                  </a:schemeClr>
                </a:glow>
                <a:outerShdw blurRad="50800" dist="40000" dir="5400000" algn="tl" rotWithShape="0">
                  <a:srgbClr val="000000">
                    <a:shade val="5000"/>
                    <a:satMod val="120000"/>
                    <a:alpha val="33000"/>
                  </a:srgbClr>
                </a:outerShdw>
              </a:effectLst>
              <a:latin typeface="Gill Sans Ultra Bold Condensed" pitchFamily="34" charset="0"/>
              <a:ea typeface="+mj-ea"/>
              <a:cs typeface="+mj-cs"/>
            </a:endParaRPr>
          </a:p>
          <a:p>
            <a:pPr marL="0" indent="0">
              <a:buNone/>
            </a:pPr>
            <a:endParaRPr lang="es-CO" dirty="0" smtClean="0"/>
          </a:p>
          <a:p>
            <a:pPr marL="0" indent="0">
              <a:buNone/>
            </a:pPr>
            <a:endParaRPr lang="es-CO" dirty="0"/>
          </a:p>
          <a:p>
            <a:pPr marL="0" indent="0">
              <a:buNone/>
            </a:pPr>
            <a:endParaRPr lang="es-CO" dirty="0" smtClean="0"/>
          </a:p>
          <a:p>
            <a:pPr marL="0" indent="0">
              <a:buNone/>
            </a:pPr>
            <a:endParaRPr lang="es-CO" sz="3600" b="1" dirty="0" smtClean="0">
              <a:effectLst>
                <a:outerShdw blurRad="38100" dist="38100" dir="2700000" algn="tl">
                  <a:srgbClr val="000000">
                    <a:alpha val="43137"/>
                  </a:srgbClr>
                </a:outerShdw>
              </a:effectLst>
              <a:latin typeface="Viner Hand ITC" pitchFamily="66" charset="0"/>
              <a:cs typeface="Segoe UI Semibold" pitchFamily="34" charset="0"/>
            </a:endParaRPr>
          </a:p>
          <a:p>
            <a:pPr marL="0" indent="0" algn="ctr">
              <a:buNone/>
            </a:pPr>
            <a:r>
              <a:rPr lang="es-CO" sz="3600" b="1" spc="200" dirty="0" smtClean="0">
                <a:ln w="29210">
                  <a:solidFill>
                    <a:schemeClr val="accent3">
                      <a:tint val="10000"/>
                    </a:schemeClr>
                  </a:solidFill>
                </a:ln>
                <a:solidFill>
                  <a:schemeClr val="accent3">
                    <a:satMod val="200000"/>
                    <a:alpha val="50000"/>
                  </a:schemeClr>
                </a:solidFill>
                <a:effectLst>
                  <a:glow rad="228600">
                    <a:schemeClr val="accent6">
                      <a:satMod val="175000"/>
                      <a:alpha val="40000"/>
                    </a:schemeClr>
                  </a:glow>
                  <a:innerShdw blurRad="50800" dist="50800" dir="8100000">
                    <a:srgbClr val="7D7D7D">
                      <a:alpha val="73000"/>
                    </a:srgbClr>
                  </a:innerShdw>
                </a:effectLst>
                <a:latin typeface="Juice ITC" pitchFamily="82" charset="0"/>
                <a:cs typeface="Segoe UI Semibold" pitchFamily="34" charset="0"/>
              </a:rPr>
              <a:t>« El corazón humano llega a la plena realización cuando se encuentra con Cristo (Col 1,15) y se hace relación con él» (</a:t>
            </a:r>
            <a:r>
              <a:rPr lang="es-CO" sz="1800" spc="200" dirty="0" smtClean="0">
                <a:ln w="29210">
                  <a:solidFill>
                    <a:schemeClr val="accent3">
                      <a:tint val="10000"/>
                    </a:schemeClr>
                  </a:solidFill>
                </a:ln>
                <a:solidFill>
                  <a:schemeClr val="accent3">
                    <a:satMod val="200000"/>
                    <a:alpha val="50000"/>
                  </a:schemeClr>
                </a:solidFill>
                <a:effectLst>
                  <a:glow rad="228600">
                    <a:schemeClr val="accent6">
                      <a:satMod val="175000"/>
                      <a:alpha val="40000"/>
                    </a:schemeClr>
                  </a:glow>
                  <a:innerShdw blurRad="50800" dist="50800" dir="8100000">
                    <a:srgbClr val="7D7D7D">
                      <a:alpha val="73000"/>
                    </a:srgbClr>
                  </a:innerShdw>
                </a:effectLst>
                <a:cs typeface="Segoe UI Semibold" pitchFamily="34" charset="0"/>
              </a:rPr>
              <a:t>Juan </a:t>
            </a:r>
            <a:r>
              <a:rPr lang="es-CO" sz="1800" spc="200" dirty="0" err="1" smtClean="0">
                <a:ln w="29210">
                  <a:solidFill>
                    <a:schemeClr val="accent3">
                      <a:tint val="10000"/>
                    </a:schemeClr>
                  </a:solidFill>
                </a:ln>
                <a:solidFill>
                  <a:schemeClr val="accent3">
                    <a:satMod val="200000"/>
                    <a:alpha val="50000"/>
                  </a:schemeClr>
                </a:solidFill>
                <a:effectLst>
                  <a:glow rad="228600">
                    <a:schemeClr val="accent6">
                      <a:satMod val="175000"/>
                      <a:alpha val="40000"/>
                    </a:schemeClr>
                  </a:glow>
                  <a:innerShdw blurRad="50800" dist="50800" dir="8100000">
                    <a:srgbClr val="7D7D7D">
                      <a:alpha val="73000"/>
                    </a:srgbClr>
                  </a:innerShdw>
                </a:effectLst>
                <a:cs typeface="Segoe UI Semibold" pitchFamily="34" charset="0"/>
              </a:rPr>
              <a:t>Esquerda</a:t>
            </a:r>
            <a:r>
              <a:rPr lang="es-CO" sz="3600" b="1" spc="200" dirty="0" smtClean="0">
                <a:ln w="29210">
                  <a:solidFill>
                    <a:schemeClr val="accent3">
                      <a:tint val="10000"/>
                    </a:schemeClr>
                  </a:solidFill>
                </a:ln>
                <a:solidFill>
                  <a:schemeClr val="accent3">
                    <a:satMod val="200000"/>
                    <a:alpha val="50000"/>
                  </a:schemeClr>
                </a:solidFill>
                <a:effectLst>
                  <a:glow rad="228600">
                    <a:schemeClr val="accent6">
                      <a:satMod val="175000"/>
                      <a:alpha val="40000"/>
                    </a:schemeClr>
                  </a:glow>
                  <a:innerShdw blurRad="50800" dist="50800" dir="8100000">
                    <a:srgbClr val="7D7D7D">
                      <a:alpha val="73000"/>
                    </a:srgbClr>
                  </a:innerShdw>
                </a:effectLst>
                <a:latin typeface="Juice ITC" pitchFamily="82" charset="0"/>
                <a:cs typeface="Segoe UI Semibold" pitchFamily="34" charset="0"/>
              </a:rPr>
              <a:t>)</a:t>
            </a:r>
            <a:endParaRPr lang="es-CO" sz="3600" b="1" spc="200" dirty="0">
              <a:ln w="29210">
                <a:solidFill>
                  <a:schemeClr val="accent3">
                    <a:tint val="10000"/>
                  </a:schemeClr>
                </a:solidFill>
              </a:ln>
              <a:solidFill>
                <a:schemeClr val="accent3">
                  <a:satMod val="200000"/>
                  <a:alpha val="50000"/>
                </a:schemeClr>
              </a:solidFill>
              <a:effectLst>
                <a:glow rad="228600">
                  <a:schemeClr val="accent6">
                    <a:satMod val="175000"/>
                    <a:alpha val="40000"/>
                  </a:schemeClr>
                </a:glow>
                <a:innerShdw blurRad="50800" dist="50800" dir="8100000">
                  <a:srgbClr val="7D7D7D">
                    <a:alpha val="73000"/>
                  </a:srgbClr>
                </a:innerShdw>
              </a:effectLst>
              <a:latin typeface="Juice ITC" pitchFamily="82" charset="0"/>
              <a:cs typeface="Segoe UI Semibold" pitchFamily="34" charset="0"/>
            </a:endParaRPr>
          </a:p>
        </p:txBody>
      </p:sp>
    </p:spTree>
    <p:extLst>
      <p:ext uri="{BB962C8B-B14F-4D97-AF65-F5344CB8AC3E}">
        <p14:creationId xmlns:p14="http://schemas.microsoft.com/office/powerpoint/2010/main" val="323393010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75977">
            <a:off x="3651649" y="1691586"/>
            <a:ext cx="5048847" cy="4785322"/>
          </a:xfrm>
          <a:prstGeom prst="rect">
            <a:avLst/>
          </a:prstGeom>
          <a:effectLst>
            <a:softEdge rad="317500"/>
          </a:effectLst>
        </p:spPr>
      </p:pic>
      <p:sp>
        <p:nvSpPr>
          <p:cNvPr id="2" name="1 Título"/>
          <p:cNvSpPr>
            <a:spLocks noGrp="1"/>
          </p:cNvSpPr>
          <p:nvPr>
            <p:ph type="title"/>
          </p:nvPr>
        </p:nvSpPr>
        <p:spPr>
          <a:xfrm>
            <a:off x="457199" y="274638"/>
            <a:ext cx="8505711" cy="1447822"/>
          </a:xfrm>
        </p:spPr>
        <p:txBody>
          <a:bodyPr>
            <a:noAutofit/>
          </a:bodyPr>
          <a:lstStyle/>
          <a:p>
            <a:r>
              <a:rPr lang="es-CO" sz="4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latin typeface="Bernard MT Condensed" pitchFamily="18" charset="0"/>
              </a:rPr>
              <a:t>Al encontrarnos con Jesús, nos abraza, ya no somos siervos… sino </a:t>
            </a:r>
            <a:r>
              <a:rPr lang="es-CO" sz="4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latin typeface="Bernard MT Condensed" pitchFamily="18" charset="0"/>
                <a:hlinkClick r:id="rId4" action="ppaction://hlinkfile"/>
              </a:rPr>
              <a:t>AMIGOS </a:t>
            </a:r>
            <a:endParaRPr lang="es-CO" sz="4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latin typeface="Bernard MT Condensed" pitchFamily="18" charset="0"/>
            </a:endParaRPr>
          </a:p>
        </p:txBody>
      </p:sp>
      <p:sp>
        <p:nvSpPr>
          <p:cNvPr id="3" name="2 Marcador de contenido"/>
          <p:cNvSpPr>
            <a:spLocks noGrp="1"/>
          </p:cNvSpPr>
          <p:nvPr>
            <p:ph idx="1"/>
          </p:nvPr>
        </p:nvSpPr>
        <p:spPr>
          <a:xfrm>
            <a:off x="467544" y="1811623"/>
            <a:ext cx="3744416" cy="4425355"/>
          </a:xfrm>
        </p:spPr>
        <p:txBody>
          <a:bodyPr/>
          <a:lstStyle/>
          <a:p>
            <a:pPr marL="0" indent="0">
              <a:buNone/>
            </a:pPr>
            <a:r>
              <a:rPr lang="es-CO" dirty="0" smtClean="0">
                <a:latin typeface="Arial Rounded MT Bold" pitchFamily="34" charset="0"/>
              </a:rPr>
              <a:t>Un amigo:</a:t>
            </a:r>
          </a:p>
          <a:p>
            <a:r>
              <a:rPr lang="es-CO" dirty="0" smtClean="0">
                <a:latin typeface="Arial Rounded MT Bold" pitchFamily="34" charset="0"/>
              </a:rPr>
              <a:t>Busca Imitarle</a:t>
            </a:r>
          </a:p>
          <a:p>
            <a:r>
              <a:rPr lang="es-CO" dirty="0" smtClean="0">
                <a:latin typeface="Arial Rounded MT Bold" pitchFamily="34" charset="0"/>
              </a:rPr>
              <a:t>Esparce </a:t>
            </a:r>
            <a:r>
              <a:rPr lang="es-CO" dirty="0">
                <a:latin typeface="Arial Rounded MT Bold" pitchFamily="34" charset="0"/>
              </a:rPr>
              <a:t>su </a:t>
            </a:r>
            <a:r>
              <a:rPr lang="es-CO" dirty="0" smtClean="0">
                <a:latin typeface="Arial Rounded MT Bold" pitchFamily="34" charset="0"/>
              </a:rPr>
              <a:t>mensaje</a:t>
            </a:r>
          </a:p>
          <a:p>
            <a:r>
              <a:rPr lang="es-CO" dirty="0" smtClean="0">
                <a:latin typeface="Arial Rounded MT Bold" pitchFamily="34" charset="0"/>
              </a:rPr>
              <a:t>Lo defiende</a:t>
            </a:r>
          </a:p>
          <a:p>
            <a:r>
              <a:rPr lang="es-CO" dirty="0" smtClean="0">
                <a:latin typeface="Arial Rounded MT Bold" pitchFamily="34" charset="0"/>
              </a:rPr>
              <a:t>Hasta Dar </a:t>
            </a:r>
            <a:r>
              <a:rPr lang="es-CO" dirty="0">
                <a:latin typeface="Arial Rounded MT Bold" pitchFamily="34" charset="0"/>
              </a:rPr>
              <a:t>la Vida </a:t>
            </a:r>
          </a:p>
          <a:p>
            <a:pPr marL="0" indent="0">
              <a:buNone/>
            </a:pPr>
            <a:endParaRPr lang="es-CO" dirty="0">
              <a:latin typeface="Arial Rounded MT Bold" pitchFamily="34" charset="0"/>
            </a:endParaRPr>
          </a:p>
        </p:txBody>
      </p:sp>
    </p:spTree>
    <p:extLst>
      <p:ext uri="{BB962C8B-B14F-4D97-AF65-F5344CB8AC3E}">
        <p14:creationId xmlns:p14="http://schemas.microsoft.com/office/powerpoint/2010/main" val="3595234855"/>
      </p:ext>
    </p:extLst>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059832" y="5085184"/>
            <a:ext cx="6084168" cy="1143000"/>
          </a:xfrm>
        </p:spPr>
        <p:txBody>
          <a:bodyPr>
            <a:prstTxWarp prst="textStop">
              <a:avLst/>
            </a:prstTxWarp>
            <a:noAutofit/>
          </a:bodyPr>
          <a:lstStyle/>
          <a:p>
            <a:r>
              <a:rPr lang="es-CO" sz="3600" b="1" dirty="0" smtClean="0">
                <a:ln w="31550" cmpd="sng">
                  <a:solidFill>
                    <a:schemeClr val="tx1"/>
                  </a:solidFill>
                  <a:prstDash val="solid"/>
                </a:ln>
                <a:solidFill>
                  <a:schemeClr val="accent6">
                    <a:tint val="15000"/>
                    <a:satMod val="200000"/>
                  </a:schemeClr>
                </a:solidFill>
                <a:effectLst>
                  <a:glow rad="228600">
                    <a:schemeClr val="accent2">
                      <a:satMod val="175000"/>
                      <a:alpha val="40000"/>
                    </a:schemeClr>
                  </a:glow>
                  <a:outerShdw blurRad="50800" dist="40000" dir="5400000" algn="tl" rotWithShape="0">
                    <a:srgbClr val="000000">
                      <a:shade val="5000"/>
                      <a:satMod val="120000"/>
                      <a:alpha val="33000"/>
                    </a:srgbClr>
                  </a:outerShdw>
                </a:effectLst>
                <a:latin typeface="Bernard MT Condensed" pitchFamily="18" charset="0"/>
              </a:rPr>
              <a:t>¡Pero sobre todo comprendieron  que los ama tal cual son!</a:t>
            </a:r>
            <a:endParaRPr lang="es-CO" sz="3600" b="1" dirty="0">
              <a:ln w="31550" cmpd="sng">
                <a:solidFill>
                  <a:schemeClr val="tx1"/>
                </a:solidFill>
                <a:prstDash val="solid"/>
              </a:ln>
              <a:solidFill>
                <a:schemeClr val="accent6">
                  <a:tint val="15000"/>
                  <a:satMod val="200000"/>
                </a:schemeClr>
              </a:solidFill>
              <a:effectLst>
                <a:glow rad="228600">
                  <a:schemeClr val="accent2">
                    <a:satMod val="175000"/>
                    <a:alpha val="40000"/>
                  </a:schemeClr>
                </a:glow>
                <a:outerShdw blurRad="50800" dist="40000" dir="5400000" algn="tl" rotWithShape="0">
                  <a:srgbClr val="000000">
                    <a:shade val="5000"/>
                    <a:satMod val="120000"/>
                    <a:alpha val="33000"/>
                  </a:srgbClr>
                </a:outerShdw>
              </a:effectLst>
              <a:latin typeface="Bernard MT Condensed" pitchFamily="18" charset="0"/>
            </a:endParaRPr>
          </a:p>
        </p:txBody>
      </p:sp>
    </p:spTree>
    <p:extLst>
      <p:ext uri="{BB962C8B-B14F-4D97-AF65-F5344CB8AC3E}">
        <p14:creationId xmlns:p14="http://schemas.microsoft.com/office/powerpoint/2010/main" val="36900951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199" y="274638"/>
            <a:ext cx="8505711" cy="1143000"/>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s-CO" b="1" spc="50" dirty="0" smtClean="0">
                <a:ln w="11430"/>
                <a:solidFill>
                  <a:schemeClr val="tx2">
                    <a:lumMod val="75000"/>
                  </a:schemeClr>
                </a:solidFill>
                <a:effectLst>
                  <a:glow rad="139700">
                    <a:schemeClr val="accent2">
                      <a:satMod val="175000"/>
                      <a:alpha val="40000"/>
                    </a:schemeClr>
                  </a:glow>
                  <a:outerShdw blurRad="76200" dist="50800" dir="5400000" algn="tl" rotWithShape="0">
                    <a:srgbClr val="000000">
                      <a:alpha val="65000"/>
                    </a:srgbClr>
                  </a:outerShdw>
                </a:effectLst>
                <a:latin typeface="Berlin Sans FB Demi" pitchFamily="34" charset="0"/>
              </a:rPr>
              <a:t>Monseñor Builes, sintió también el Abrazo de Misericordia de Jesús:</a:t>
            </a:r>
            <a:endParaRPr lang="es-CO" b="1" spc="50" dirty="0">
              <a:ln w="11430"/>
              <a:solidFill>
                <a:schemeClr val="tx2">
                  <a:lumMod val="75000"/>
                </a:schemeClr>
              </a:solidFill>
              <a:effectLst>
                <a:glow rad="139700">
                  <a:schemeClr val="accent2">
                    <a:satMod val="175000"/>
                    <a:alpha val="40000"/>
                  </a:schemeClr>
                </a:glow>
                <a:outerShdw blurRad="76200" dist="50800" dir="5400000" algn="tl" rotWithShape="0">
                  <a:srgbClr val="000000">
                    <a:alpha val="65000"/>
                  </a:srgbClr>
                </a:outerShdw>
              </a:effectLst>
              <a:latin typeface="Berlin Sans FB Demi" pitchFamily="34" charset="0"/>
            </a:endParaRPr>
          </a:p>
        </p:txBody>
      </p:sp>
      <p:sp>
        <p:nvSpPr>
          <p:cNvPr id="3" name="2 Marcador de contenido"/>
          <p:cNvSpPr>
            <a:spLocks noGrp="1"/>
          </p:cNvSpPr>
          <p:nvPr>
            <p:ph idx="1"/>
          </p:nvPr>
        </p:nvSpPr>
        <p:spPr>
          <a:xfrm>
            <a:off x="4211960" y="1628800"/>
            <a:ext cx="4608512" cy="4968552"/>
          </a:xfrm>
        </p:spPr>
        <p:txBody>
          <a:bodyPr>
            <a:normAutofit fontScale="70000" lnSpcReduction="20000"/>
          </a:bodyPr>
          <a:lstStyle/>
          <a:p>
            <a:pPr marL="0" indent="0" algn="ctr">
              <a:buNone/>
            </a:pPr>
            <a:r>
              <a:rPr lang="es-CO" dirty="0" smtClean="0">
                <a:latin typeface="Arial Rounded MT Bold" pitchFamily="34" charset="0"/>
              </a:rPr>
              <a:t>Lo que hace el Rey eterno: Jesucristo me invita  a conquistar el mundo de las almas. ¡oh que amable es mi Rey, que siendo yo como soy, no obstante desde mis primeros años me mostró el extenso campo de sus conquistas y me invitó a ayudarle como sacerdote, como obispo luego y como fundador después… gracias Dios mío por haberme llamado a tan sublísimo ministerio, cumpliéndolo fielmente, quiero vivir y morir </a:t>
            </a:r>
          </a:p>
          <a:p>
            <a:pPr marL="0" indent="0" algn="ctr">
              <a:buNone/>
            </a:pPr>
            <a:r>
              <a:rPr lang="es-CO" dirty="0" smtClean="0">
                <a:latin typeface="Arial Rounded MT Bold" pitchFamily="34" charset="0"/>
              </a:rPr>
              <a:t>¡así sea!  (diario 7.20.49)</a:t>
            </a:r>
            <a:endParaRPr lang="es-CO" dirty="0">
              <a:latin typeface="Arial Rounded MT Bold" pitchFamily="34" charset="0"/>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8296" b="4005"/>
          <a:stretch/>
        </p:blipFill>
        <p:spPr bwMode="auto">
          <a:xfrm rot="20921969" flipH="1">
            <a:off x="903611" y="1594124"/>
            <a:ext cx="2997650" cy="5175941"/>
          </a:xfrm>
          <a:prstGeom prst="rect">
            <a:avLst/>
          </a:prstGeom>
          <a:noFill/>
          <a:ln>
            <a:noFill/>
          </a:ln>
          <a:effectLst>
            <a:outerShdw dist="35921" dir="2700000" algn="ctr" rotWithShape="0">
              <a:schemeClr val="bg2"/>
            </a:outerShdw>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1614826"/>
      </p:ext>
    </p:extLst>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3626" y="260648"/>
            <a:ext cx="6995120" cy="3528392"/>
          </a:xfrm>
        </p:spPr>
        <p:txBody>
          <a:bodyPr>
            <a:normAutofit/>
          </a:bodyPr>
          <a:lstStyle/>
          <a:p>
            <a:pPr marL="0" indent="0" algn="ctr">
              <a:buNone/>
            </a:pPr>
            <a:r>
              <a:rPr lang="es-CO" sz="2800" dirty="0" smtClean="0">
                <a:latin typeface="Arial Rounded MT Bold" pitchFamily="34" charset="0"/>
              </a:rPr>
              <a:t>Jesús no miro lo que hacíamos, lo que éramos, de donde veníamos, ni nuestros errores, ni pecado…  el nos miró con ternura, nos abrazó...</a:t>
            </a:r>
          </a:p>
          <a:p>
            <a:pPr marL="0" indent="0" algn="ctr">
              <a:buNone/>
            </a:pPr>
            <a:endParaRPr lang="es-CO" sz="2800" dirty="0" smtClean="0">
              <a:latin typeface="Arial Rounded MT Bold" pitchFamily="34" charset="0"/>
            </a:endParaRPr>
          </a:p>
          <a:p>
            <a:pPr marL="0" indent="0" algn="ctr">
              <a:buNone/>
            </a:pPr>
            <a:endParaRPr lang="es-CO" sz="2800" dirty="0">
              <a:latin typeface="Arial Rounded MT Bold" pitchFamily="34" charset="0"/>
            </a:endParaRPr>
          </a:p>
          <a:p>
            <a:pPr marL="0" indent="0" algn="ctr">
              <a:buNone/>
            </a:pPr>
            <a:endParaRPr lang="es-CO" sz="2800" dirty="0" smtClean="0">
              <a:latin typeface="Arial Rounded MT Bold" pitchFamily="34" charset="0"/>
            </a:endParaRPr>
          </a:p>
          <a:p>
            <a:pPr marL="0" indent="0" algn="ctr">
              <a:buNone/>
            </a:pPr>
            <a:endParaRPr lang="es-CO" sz="2800" dirty="0">
              <a:latin typeface="Arial Rounded MT Bold" pitchFamily="34" charset="0"/>
            </a:endParaRPr>
          </a:p>
          <a:p>
            <a:pPr marL="0" indent="0" algn="ctr">
              <a:buNone/>
            </a:pPr>
            <a:endParaRPr lang="es-CO" sz="2800" dirty="0" smtClean="0">
              <a:latin typeface="Arial Rounded MT Bold" pitchFamily="34" charset="0"/>
            </a:endParaRPr>
          </a:p>
          <a:p>
            <a:pPr marL="0" indent="0" algn="ctr">
              <a:buNone/>
            </a:pPr>
            <a:endParaRPr lang="es-CO" sz="2800" dirty="0" smtClean="0">
              <a:latin typeface="Arial Rounded MT Bold" pitchFamily="34" charset="0"/>
            </a:endParaRPr>
          </a:p>
        </p:txBody>
      </p:sp>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1640" y="2711533"/>
            <a:ext cx="2067623" cy="2577543"/>
          </a:xfrm>
          <a:prstGeom prst="rect">
            <a:avLst/>
          </a:prstGeom>
          <a:effectLst>
            <a:softEdge rad="317500"/>
          </a:effectLst>
        </p:spPr>
      </p:pic>
      <p:pic>
        <p:nvPicPr>
          <p:cNvPr id="8" name="7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06762" y="3666153"/>
            <a:ext cx="2658766" cy="1980781"/>
          </a:xfrm>
          <a:prstGeom prst="rect">
            <a:avLst/>
          </a:prstGeom>
          <a:effectLst>
            <a:softEdge rad="127000"/>
          </a:effectLst>
        </p:spPr>
      </p:pic>
      <p:pic>
        <p:nvPicPr>
          <p:cNvPr id="9" name="8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65313" y="2031768"/>
            <a:ext cx="2625436" cy="2188881"/>
          </a:xfrm>
          <a:prstGeom prst="rect">
            <a:avLst/>
          </a:prstGeom>
          <a:effectLst>
            <a:softEdge rad="317500"/>
          </a:effectLst>
        </p:spPr>
      </p:pic>
      <p:pic>
        <p:nvPicPr>
          <p:cNvPr id="10" name="9 Imagen"/>
          <p:cNvPicPr>
            <a:picLocks noChangeAspect="1"/>
          </p:cNvPicPr>
          <p:nvPr/>
        </p:nvPicPr>
        <p:blipFill rotWithShape="1">
          <a:blip r:embed="rId8">
            <a:extLst>
              <a:ext uri="{28A0092B-C50C-407E-A947-70E740481C1C}">
                <a14:useLocalDpi xmlns:a14="http://schemas.microsoft.com/office/drawing/2010/main" val="0"/>
              </a:ext>
            </a:extLst>
          </a:blip>
          <a:srcRect l="9900"/>
          <a:stretch/>
        </p:blipFill>
        <p:spPr>
          <a:xfrm>
            <a:off x="5807842" y="2243032"/>
            <a:ext cx="2690653" cy="1757272"/>
          </a:xfrm>
          <a:prstGeom prst="rect">
            <a:avLst/>
          </a:prstGeom>
          <a:effectLst>
            <a:softEdge rad="127000"/>
          </a:effectLst>
        </p:spPr>
      </p:pic>
      <p:sp>
        <p:nvSpPr>
          <p:cNvPr id="11" name="10 Rectángulo"/>
          <p:cNvSpPr/>
          <p:nvPr/>
        </p:nvSpPr>
        <p:spPr>
          <a:xfrm>
            <a:off x="1974876" y="5549290"/>
            <a:ext cx="6432620" cy="954107"/>
          </a:xfrm>
          <a:prstGeom prst="rect">
            <a:avLst/>
          </a:prstGeom>
        </p:spPr>
        <p:txBody>
          <a:bodyPr wrap="square">
            <a:spAutoFit/>
          </a:bodyPr>
          <a:lstStyle/>
          <a:p>
            <a:pPr algn="ctr"/>
            <a:r>
              <a:rPr lang="es-CO" sz="2800" dirty="0">
                <a:ln w="24500" cmpd="dbl">
                  <a:solidFill>
                    <a:schemeClr val="accent2">
                      <a:shade val="85000"/>
                      <a:satMod val="155000"/>
                    </a:schemeClr>
                  </a:solidFill>
                  <a:prstDash val="solid"/>
                  <a:miter lim="800000"/>
                </a:ln>
                <a:solidFill>
                  <a:srgbClr val="C00000"/>
                </a:solidFill>
                <a:latin typeface="Ravie" pitchFamily="82" charset="0"/>
              </a:rPr>
              <a:t>¡Solo porque nos ama con amor ilimitado!</a:t>
            </a:r>
          </a:p>
        </p:txBody>
      </p:sp>
      <p:pic>
        <p:nvPicPr>
          <p:cNvPr id="12" name="siempre estaras a mi lado (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93695" y="5903555"/>
            <a:ext cx="609600" cy="609600"/>
          </a:xfrm>
          <a:prstGeom prst="rect">
            <a:avLst/>
          </a:prstGeom>
        </p:spPr>
      </p:pic>
    </p:spTree>
    <p:extLst>
      <p:ext uri="{BB962C8B-B14F-4D97-AF65-F5344CB8AC3E}">
        <p14:creationId xmlns:p14="http://schemas.microsoft.com/office/powerpoint/2010/main" val="1878992698"/>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1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6792" b="5895"/>
          <a:stretch/>
        </p:blipFill>
        <p:spPr>
          <a:xfrm rot="21147615">
            <a:off x="389949" y="2535792"/>
            <a:ext cx="4572000" cy="3528383"/>
          </a:xfrm>
          <a:prstGeom prst="rect">
            <a:avLst/>
          </a:prstGeom>
          <a:effectLst>
            <a:softEdge rad="127000"/>
          </a:effectLst>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9837" t="19758" r="22249"/>
          <a:stretch/>
        </p:blipFill>
        <p:spPr bwMode="auto">
          <a:xfrm>
            <a:off x="1785400" y="332657"/>
            <a:ext cx="6364272" cy="2808312"/>
          </a:xfrm>
          <a:prstGeom prst="rect">
            <a:avLst/>
          </a:prstGeom>
          <a:noFill/>
          <a:ln>
            <a:noFill/>
          </a:ln>
          <a:effectLst>
            <a:outerShdw dist="35921" dir="2700000" algn="ctr" rotWithShape="0">
              <a:schemeClr val="bg2"/>
            </a:outerShdw>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a:xfrm>
            <a:off x="4572000" y="3140969"/>
            <a:ext cx="4017640" cy="1846160"/>
          </a:xfrm>
        </p:spPr>
        <p:txBody>
          <a:bodyPr>
            <a:prstTxWarp prst="textCanDown">
              <a:avLst/>
            </a:prstTxWarp>
            <a:normAutofit/>
          </a:bodyPr>
          <a:lstStyle/>
          <a:p>
            <a:r>
              <a:rPr lang="es-CO" b="1" spc="50" dirty="0">
                <a:ln w="28575" cmpd="sng">
                  <a:solidFill>
                    <a:srgbClr val="FF0000"/>
                  </a:solidFill>
                  <a:prstDash val="solid"/>
                </a:ln>
                <a:solidFill>
                  <a:schemeClr val="accent6">
                    <a:tint val="1000"/>
                  </a:schemeClr>
                </a:solidFill>
                <a:effectLst>
                  <a:glow rad="228600">
                    <a:schemeClr val="accent2">
                      <a:satMod val="175000"/>
                      <a:alpha val="40000"/>
                    </a:schemeClr>
                  </a:glow>
                </a:effectLst>
                <a:latin typeface="Imprint MT Shadow" pitchFamily="82" charset="0"/>
              </a:rPr>
              <a:t>¿</a:t>
            </a:r>
            <a:r>
              <a:rPr lang="es-CO" b="1" spc="50" dirty="0" smtClean="0">
                <a:ln w="28575" cmpd="sng">
                  <a:solidFill>
                    <a:srgbClr val="FF0000"/>
                  </a:solidFill>
                  <a:prstDash val="solid"/>
                </a:ln>
                <a:solidFill>
                  <a:schemeClr val="accent6">
                    <a:tint val="1000"/>
                  </a:schemeClr>
                </a:solidFill>
                <a:effectLst>
                  <a:glow rad="228600">
                    <a:schemeClr val="accent2">
                      <a:satMod val="175000"/>
                      <a:alpha val="40000"/>
                    </a:schemeClr>
                  </a:glow>
                </a:effectLst>
                <a:latin typeface="Imprint MT Shadow" pitchFamily="82" charset="0"/>
              </a:rPr>
              <a:t>Has sentido su abrazo?</a:t>
            </a:r>
            <a:endParaRPr lang="es-CO" b="1" spc="50" dirty="0">
              <a:ln w="28575" cmpd="sng">
                <a:solidFill>
                  <a:srgbClr val="FF0000"/>
                </a:solidFill>
                <a:prstDash val="solid"/>
              </a:ln>
              <a:solidFill>
                <a:schemeClr val="accent6">
                  <a:tint val="1000"/>
                </a:schemeClr>
              </a:solidFill>
              <a:effectLst>
                <a:glow rad="228600">
                  <a:schemeClr val="accent2">
                    <a:satMod val="175000"/>
                    <a:alpha val="40000"/>
                  </a:schemeClr>
                </a:glow>
              </a:effectLst>
              <a:latin typeface="Imprint MT Shadow" pitchFamily="82" charset="0"/>
            </a:endParaRPr>
          </a:p>
        </p:txBody>
      </p:sp>
    </p:spTree>
    <p:extLst>
      <p:ext uri="{BB962C8B-B14F-4D97-AF65-F5344CB8AC3E}">
        <p14:creationId xmlns:p14="http://schemas.microsoft.com/office/powerpoint/2010/main" val="12966545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0500021"/>
      </p:ext>
    </p:extLst>
  </p:cSld>
  <p:clrMapOvr>
    <a:masterClrMapping/>
  </p:clrMapOvr>
  <mc:AlternateContent xmlns:mc="http://schemas.openxmlformats.org/markup-compatibility/2006" xmlns:p14="http://schemas.microsoft.com/office/powerpoint/2010/main">
    <mc:Choice Requires="p14">
      <p:transition spd="slow" p14:dur="3250">
        <p14:honeycomb/>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47864" y="3501008"/>
            <a:ext cx="2612329" cy="1800200"/>
          </a:xfrm>
          <a:effectLst>
            <a:softEdge rad="317500"/>
          </a:effectLst>
        </p:spPr>
      </p:pic>
    </p:spTree>
    <p:extLst>
      <p:ext uri="{BB962C8B-B14F-4D97-AF65-F5344CB8AC3E}">
        <p14:creationId xmlns:p14="http://schemas.microsoft.com/office/powerpoint/2010/main" val="36379160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935</TotalTime>
  <Words>702</Words>
  <Application>Microsoft Office PowerPoint</Application>
  <PresentationFormat>Presentación en pantalla (4:3)</PresentationFormat>
  <Paragraphs>122</Paragraphs>
  <Slides>23</Slides>
  <Notes>0</Notes>
  <HiddenSlides>0</HiddenSlides>
  <MMClips>1</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23</vt:i4>
      </vt:variant>
    </vt:vector>
  </HeadingPairs>
  <TitlesOfParts>
    <vt:vector size="39" baseType="lpstr">
      <vt:lpstr>Arial</vt:lpstr>
      <vt:lpstr>Arial Black</vt:lpstr>
      <vt:lpstr>Arial Rounded MT Bold</vt:lpstr>
      <vt:lpstr>Berlin Sans FB Demi</vt:lpstr>
      <vt:lpstr>Bernard MT Condensed</vt:lpstr>
      <vt:lpstr>Blackadder ITC</vt:lpstr>
      <vt:lpstr>Calibri</vt:lpstr>
      <vt:lpstr>Gill Sans Ultra Bold Condensed</vt:lpstr>
      <vt:lpstr>Imprint MT Shadow</vt:lpstr>
      <vt:lpstr>Jokerman</vt:lpstr>
      <vt:lpstr>Juice ITC</vt:lpstr>
      <vt:lpstr>Ravie</vt:lpstr>
      <vt:lpstr>Segoe UI Semibold</vt:lpstr>
      <vt:lpstr>Snap ITC</vt:lpstr>
      <vt:lpstr>Viner Hand ITC</vt:lpstr>
      <vt:lpstr>Tema de Office</vt:lpstr>
      <vt:lpstr>GUSTAD Y VED QUE BUENO ES EL SEÑOR</vt:lpstr>
      <vt:lpstr>Presentación de PowerPoint</vt:lpstr>
      <vt:lpstr>Presentación de PowerPoint</vt:lpstr>
      <vt:lpstr>Jesús, Llamó hombres sencillos, la mayor parte pescadores, que dejándolo todo le siguieron… 11 eran de Galilea, y sólo Judas Iscariote de Judea . Todos vivían en Betsaida, Caná y Cafarnaúm.</vt:lpstr>
      <vt:lpstr>Presentación de PowerPoint</vt:lpstr>
      <vt:lpstr>Presentación de PowerPoint</vt:lpstr>
      <vt:lpstr>¿QUÉ MIRO EN LOS APÓSTOLES?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JESUS MIRA</vt:lpstr>
      <vt:lpstr>Presentación de PowerPoint</vt:lpstr>
      <vt:lpstr>Al encontrarnos con Jesús, nos abraza, ya no somos siervos… sino AMIGOS </vt:lpstr>
      <vt:lpstr>¡Pero sobre todo comprendieron  que los ama tal cual son!</vt:lpstr>
      <vt:lpstr>Monseñor Builes, sintió también el Abrazo de Misericordia de Jesús:</vt:lpstr>
      <vt:lpstr>Presentación de PowerPoint</vt:lpstr>
      <vt:lpstr>¿Has sentido su abrazo?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hnalu</cp:lastModifiedBy>
  <cp:revision>61</cp:revision>
  <dcterms:created xsi:type="dcterms:W3CDTF">2016-06-10T18:28:05Z</dcterms:created>
  <dcterms:modified xsi:type="dcterms:W3CDTF">2021-08-27T02:51:13Z</dcterms:modified>
</cp:coreProperties>
</file>